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17"/>
    </p:embeddedFont>
    <p:embeddedFont>
      <p:font typeface="Montserrat" charset="1" panose="00000500000000000000"/>
      <p:regular r:id="rId18"/>
    </p:embeddedFont>
    <p:embeddedFont>
      <p:font typeface="Times New Roman" charset="1" panose="02030502070405020303"/>
      <p:regular r:id="rId19"/>
    </p:embeddedFont>
    <p:embeddedFont>
      <p:font typeface="Montserrat Italic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gif"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6.jpeg" Type="http://schemas.openxmlformats.org/officeDocument/2006/relationships/image"/><Relationship Id="rId6" Target="../media/VAGnHHGTfHU.mp4" Type="http://schemas.openxmlformats.org/officeDocument/2006/relationships/video"/><Relationship Id="rId7" Target="../media/VAGnHHGTfHU.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59116" y="3600450"/>
            <a:ext cx="19224546" cy="3086100"/>
            <a:chOff x="0" y="0"/>
            <a:chExt cx="5063255" cy="812800"/>
          </a:xfrm>
        </p:grpSpPr>
        <p:sp>
          <p:nvSpPr>
            <p:cNvPr name="Freeform 4" id="4"/>
            <p:cNvSpPr/>
            <p:nvPr/>
          </p:nvSpPr>
          <p:spPr>
            <a:xfrm flipH="false" flipV="false" rot="0">
              <a:off x="0" y="0"/>
              <a:ext cx="5063255" cy="812800"/>
            </a:xfrm>
            <a:custGeom>
              <a:avLst/>
              <a:gdLst/>
              <a:ahLst/>
              <a:cxnLst/>
              <a:rect r="r" b="b" t="t" l="l"/>
              <a:pathLst>
                <a:path h="812800" w="5063255">
                  <a:moveTo>
                    <a:pt x="0" y="0"/>
                  </a:moveTo>
                  <a:lnTo>
                    <a:pt x="5063255" y="0"/>
                  </a:lnTo>
                  <a:lnTo>
                    <a:pt x="5063255" y="812800"/>
                  </a:lnTo>
                  <a:lnTo>
                    <a:pt x="0" y="812800"/>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5" id="5"/>
            <p:cNvSpPr txBox="true"/>
            <p:nvPr/>
          </p:nvSpPr>
          <p:spPr>
            <a:xfrm>
              <a:off x="0" y="-38100"/>
              <a:ext cx="5063255"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6" id="6"/>
          <p:cNvPicPr>
            <a:picLocks noChangeAspect="true"/>
          </p:cNvPicPr>
          <p:nvPr/>
        </p:nvPicPr>
        <p:blipFill>
          <a:blip r:embed="rId3"/>
          <a:srcRect l="0" t="0" r="0" b="0"/>
          <a:stretch>
            <a:fillRect/>
          </a:stretch>
        </p:blipFill>
        <p:spPr>
          <a:xfrm flipH="false" flipV="false" rot="0">
            <a:off x="-7451961" y="-566672"/>
            <a:ext cx="16230600" cy="5437251"/>
          </a:xfrm>
          <a:prstGeom prst="rect">
            <a:avLst/>
          </a:prstGeom>
        </p:spPr>
      </p:pic>
      <p:pic>
        <p:nvPicPr>
          <p:cNvPr name="Picture 7" id="7"/>
          <p:cNvPicPr>
            <a:picLocks noChangeAspect="true"/>
          </p:cNvPicPr>
          <p:nvPr/>
        </p:nvPicPr>
        <p:blipFill>
          <a:blip r:embed="rId3"/>
          <a:srcRect l="0" t="0" r="0" b="0"/>
          <a:stretch>
            <a:fillRect/>
          </a:stretch>
        </p:blipFill>
        <p:spPr>
          <a:xfrm flipH="true" flipV="false" rot="0">
            <a:off x="5447420" y="2887846"/>
            <a:ext cx="16230600" cy="5437251"/>
          </a:xfrm>
          <a:prstGeom prst="rect">
            <a:avLst/>
          </a:prstGeom>
        </p:spPr>
      </p:pic>
      <p:sp>
        <p:nvSpPr>
          <p:cNvPr name="Freeform 8" id="8"/>
          <p:cNvSpPr/>
          <p:nvPr/>
        </p:nvSpPr>
        <p:spPr>
          <a:xfrm flipH="true" flipV="false" rot="0">
            <a:off x="16526938" y="9429383"/>
            <a:ext cx="317166" cy="318905"/>
          </a:xfrm>
          <a:custGeom>
            <a:avLst/>
            <a:gdLst/>
            <a:ahLst/>
            <a:cxnLst/>
            <a:rect r="r" b="b" t="t" l="l"/>
            <a:pathLst>
              <a:path h="318905" w="317166">
                <a:moveTo>
                  <a:pt x="317165" y="0"/>
                </a:moveTo>
                <a:lnTo>
                  <a:pt x="0" y="0"/>
                </a:lnTo>
                <a:lnTo>
                  <a:pt x="0" y="318905"/>
                </a:lnTo>
                <a:lnTo>
                  <a:pt x="317165" y="318905"/>
                </a:lnTo>
                <a:lnTo>
                  <a:pt x="31716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92584" y="476515"/>
            <a:ext cx="1832838" cy="2353564"/>
          </a:xfrm>
          <a:custGeom>
            <a:avLst/>
            <a:gdLst/>
            <a:ahLst/>
            <a:cxnLst/>
            <a:rect r="r" b="b" t="t" l="l"/>
            <a:pathLst>
              <a:path h="2353564" w="1832838">
                <a:moveTo>
                  <a:pt x="0" y="0"/>
                </a:moveTo>
                <a:lnTo>
                  <a:pt x="1832838" y="0"/>
                </a:lnTo>
                <a:lnTo>
                  <a:pt x="1832838" y="2353563"/>
                </a:lnTo>
                <a:lnTo>
                  <a:pt x="0" y="2353563"/>
                </a:lnTo>
                <a:lnTo>
                  <a:pt x="0" y="0"/>
                </a:lnTo>
                <a:close/>
              </a:path>
            </a:pathLst>
          </a:custGeom>
          <a:blipFill>
            <a:blip r:embed="rId6"/>
            <a:stretch>
              <a:fillRect l="0" t="0" r="0" b="0"/>
            </a:stretch>
          </a:blipFill>
        </p:spPr>
      </p:sp>
      <p:sp>
        <p:nvSpPr>
          <p:cNvPr name="AutoShape 10" id="10"/>
          <p:cNvSpPr/>
          <p:nvPr/>
        </p:nvSpPr>
        <p:spPr>
          <a:xfrm>
            <a:off x="2496176" y="1764511"/>
            <a:ext cx="7432363" cy="0"/>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2306956" y="3938403"/>
            <a:ext cx="14030761" cy="2333993"/>
          </a:xfrm>
          <a:prstGeom prst="rect">
            <a:avLst/>
          </a:prstGeom>
        </p:spPr>
        <p:txBody>
          <a:bodyPr anchor="t" rtlCol="false" tIns="0" lIns="0" bIns="0" rIns="0">
            <a:spAutoFit/>
          </a:bodyPr>
          <a:lstStyle/>
          <a:p>
            <a:pPr algn="ctr">
              <a:lnSpc>
                <a:spcPts val="6279"/>
              </a:lnSpc>
              <a:spcBef>
                <a:spcPct val="0"/>
              </a:spcBef>
            </a:pPr>
            <a:r>
              <a:rPr lang="en-US" b="true" sz="4485">
                <a:solidFill>
                  <a:srgbClr val="FFFFFF"/>
                </a:solidFill>
                <a:latin typeface="Montserrat Bold"/>
                <a:ea typeface="Montserrat Bold"/>
                <a:cs typeface="Montserrat Bold"/>
                <a:sym typeface="Montserrat Bold"/>
              </a:rPr>
              <a:t>GỢI Ý ĐƯỜNG ĐI THÔNG MINH GIỮA CÁC TRƯỜNG ĐẠI HỌC Ở KHU VỰC THỦ ĐỨC BẰNG THUẬT TOÁN TÌM KIẾM</a:t>
            </a:r>
          </a:p>
        </p:txBody>
      </p:sp>
      <p:sp>
        <p:nvSpPr>
          <p:cNvPr name="TextBox 12" id="12"/>
          <p:cNvSpPr txBox="true"/>
          <p:nvPr/>
        </p:nvSpPr>
        <p:spPr>
          <a:xfrm rot="0">
            <a:off x="2496334" y="508202"/>
            <a:ext cx="7492008" cy="1064135"/>
          </a:xfrm>
          <a:prstGeom prst="rect">
            <a:avLst/>
          </a:prstGeom>
        </p:spPr>
        <p:txBody>
          <a:bodyPr anchor="t" rtlCol="false" tIns="0" lIns="0" bIns="0" rIns="0">
            <a:spAutoFit/>
          </a:bodyPr>
          <a:lstStyle/>
          <a:p>
            <a:pPr algn="l">
              <a:lnSpc>
                <a:spcPts val="4346"/>
              </a:lnSpc>
              <a:spcBef>
                <a:spcPct val="0"/>
              </a:spcBef>
            </a:pPr>
            <a:r>
              <a:rPr lang="en-US" sz="3104">
                <a:solidFill>
                  <a:srgbClr val="FFFFFF"/>
                </a:solidFill>
                <a:latin typeface="Montserrat"/>
                <a:ea typeface="Montserrat"/>
                <a:cs typeface="Montserrat"/>
                <a:sym typeface="Montserrat"/>
              </a:rPr>
              <a:t>TRƯỜ</a:t>
            </a:r>
            <a:r>
              <a:rPr lang="en-US" sz="3104">
                <a:solidFill>
                  <a:srgbClr val="FFFFFF"/>
                </a:solidFill>
                <a:latin typeface="Montserrat"/>
                <a:ea typeface="Montserrat"/>
                <a:cs typeface="Montserrat"/>
                <a:sym typeface="Montserrat"/>
              </a:rPr>
              <a:t>NG ĐẠI HỌC</a:t>
            </a:r>
          </a:p>
          <a:p>
            <a:pPr algn="ctr">
              <a:lnSpc>
                <a:spcPts val="4346"/>
              </a:lnSpc>
              <a:spcBef>
                <a:spcPct val="0"/>
              </a:spcBef>
            </a:pPr>
            <a:r>
              <a:rPr lang="en-US" sz="3104">
                <a:solidFill>
                  <a:srgbClr val="FFFFFF"/>
                </a:solidFill>
                <a:latin typeface="Montserrat"/>
                <a:ea typeface="Montserrat"/>
                <a:cs typeface="Montserrat"/>
                <a:sym typeface="Montserrat"/>
              </a:rPr>
              <a:t>SƯ PHẠM KỸ THUẬT TP. HỒ CHÍ MINH</a:t>
            </a:r>
          </a:p>
        </p:txBody>
      </p:sp>
      <p:sp>
        <p:nvSpPr>
          <p:cNvPr name="TextBox 13" id="13"/>
          <p:cNvSpPr txBox="true"/>
          <p:nvPr/>
        </p:nvSpPr>
        <p:spPr>
          <a:xfrm rot="0">
            <a:off x="2496255" y="1909060"/>
            <a:ext cx="7772896" cy="438162"/>
          </a:xfrm>
          <a:prstGeom prst="rect">
            <a:avLst/>
          </a:prstGeom>
        </p:spPr>
        <p:txBody>
          <a:bodyPr anchor="t" rtlCol="false" tIns="0" lIns="0" bIns="0" rIns="0">
            <a:spAutoFit/>
          </a:bodyPr>
          <a:lstStyle/>
          <a:p>
            <a:pPr algn="ctr">
              <a:lnSpc>
                <a:spcPts val="3674"/>
              </a:lnSpc>
              <a:spcBef>
                <a:spcPct val="0"/>
              </a:spcBef>
            </a:pPr>
            <a:r>
              <a:rPr lang="en-US" sz="2624">
                <a:solidFill>
                  <a:srgbClr val="FFFFFF"/>
                </a:solidFill>
                <a:latin typeface="Montserrat"/>
                <a:ea typeface="Montserrat"/>
                <a:cs typeface="Montserrat"/>
                <a:sym typeface="Montserrat"/>
              </a:rPr>
              <a:t>HCMC</a:t>
            </a:r>
            <a:r>
              <a:rPr lang="en-US" sz="2624">
                <a:solidFill>
                  <a:srgbClr val="FFFFFF"/>
                </a:solidFill>
                <a:latin typeface="Montserrat"/>
                <a:ea typeface="Montserrat"/>
                <a:cs typeface="Montserrat"/>
                <a:sym typeface="Montserrat"/>
              </a:rPr>
              <a:t> University of Technology and Education</a:t>
            </a:r>
          </a:p>
        </p:txBody>
      </p:sp>
      <p:sp>
        <p:nvSpPr>
          <p:cNvPr name="TextBox 14" id="14"/>
          <p:cNvSpPr txBox="true"/>
          <p:nvPr/>
        </p:nvSpPr>
        <p:spPr>
          <a:xfrm rot="0">
            <a:off x="5705773" y="7197087"/>
            <a:ext cx="6876455" cy="3469006"/>
          </a:xfrm>
          <a:prstGeom prst="rect">
            <a:avLst/>
          </a:prstGeom>
        </p:spPr>
        <p:txBody>
          <a:bodyPr anchor="t" rtlCol="false" tIns="0" lIns="0" bIns="0" rIns="0">
            <a:spAutoFit/>
          </a:bodyPr>
          <a:lstStyle/>
          <a:p>
            <a:pPr algn="l">
              <a:lnSpc>
                <a:spcPts val="4619"/>
              </a:lnSpc>
              <a:spcBef>
                <a:spcPct val="0"/>
              </a:spcBef>
            </a:pPr>
            <a:r>
              <a:rPr lang="en-US" sz="3299">
                <a:solidFill>
                  <a:srgbClr val="FFFFFF"/>
                </a:solidFill>
                <a:latin typeface="Montserrat"/>
                <a:ea typeface="Montserrat"/>
                <a:cs typeface="Montserrat"/>
                <a:sym typeface="Montserrat"/>
              </a:rPr>
              <a:t>GVHD:</a:t>
            </a:r>
            <a:r>
              <a:rPr lang="en-US" sz="3299">
                <a:solidFill>
                  <a:srgbClr val="FFFFFF"/>
                </a:solidFill>
                <a:latin typeface="Montserrat"/>
                <a:ea typeface="Montserrat"/>
                <a:cs typeface="Montserrat"/>
                <a:sym typeface="Montserrat"/>
              </a:rPr>
              <a:t> TS. Phan Thị Huyền Trang</a:t>
            </a:r>
          </a:p>
          <a:p>
            <a:pPr algn="l">
              <a:lnSpc>
                <a:spcPts val="4619"/>
              </a:lnSpc>
              <a:spcBef>
                <a:spcPct val="0"/>
              </a:spcBef>
            </a:pPr>
            <a:r>
              <a:rPr lang="en-US" sz="3299">
                <a:solidFill>
                  <a:srgbClr val="FFFFFF"/>
                </a:solidFill>
                <a:latin typeface="Montserrat"/>
                <a:ea typeface="Montserrat"/>
                <a:cs typeface="Montserrat"/>
                <a:sym typeface="Montserrat"/>
              </a:rPr>
              <a:t>Học kỳ: 2</a:t>
            </a:r>
          </a:p>
          <a:p>
            <a:pPr algn="l">
              <a:lnSpc>
                <a:spcPts val="4619"/>
              </a:lnSpc>
              <a:spcBef>
                <a:spcPct val="0"/>
              </a:spcBef>
            </a:pPr>
            <a:r>
              <a:rPr lang="en-US" sz="3299">
                <a:solidFill>
                  <a:srgbClr val="FFFFFF"/>
                </a:solidFill>
                <a:latin typeface="Montserrat"/>
                <a:ea typeface="Montserrat"/>
                <a:cs typeface="Montserrat"/>
                <a:sym typeface="Montserrat"/>
              </a:rPr>
              <a:t>Năm học: 2024 - 2025</a:t>
            </a:r>
          </a:p>
          <a:p>
            <a:pPr algn="l">
              <a:lnSpc>
                <a:spcPts val="4619"/>
              </a:lnSpc>
              <a:spcBef>
                <a:spcPct val="0"/>
              </a:spcBef>
            </a:pPr>
            <a:r>
              <a:rPr lang="en-US" sz="3299">
                <a:solidFill>
                  <a:srgbClr val="FFFFFF"/>
                </a:solidFill>
                <a:latin typeface="Montserrat"/>
                <a:ea typeface="Montserrat"/>
                <a:cs typeface="Montserrat"/>
                <a:sym typeface="Montserrat"/>
              </a:rPr>
              <a:t>Môn học: Trí tuệ nhân tạo</a:t>
            </a:r>
          </a:p>
          <a:p>
            <a:pPr algn="l">
              <a:lnSpc>
                <a:spcPts val="4619"/>
              </a:lnSpc>
              <a:spcBef>
                <a:spcPct val="0"/>
              </a:spcBef>
            </a:pPr>
            <a:r>
              <a:rPr lang="en-US" sz="3299">
                <a:solidFill>
                  <a:srgbClr val="FFFFFF"/>
                </a:solidFill>
                <a:latin typeface="Montserrat"/>
                <a:ea typeface="Montserrat"/>
                <a:cs typeface="Montserrat"/>
                <a:sym typeface="Montserrat"/>
              </a:rPr>
              <a:t>Mã lớp học: ARIN330585_05</a:t>
            </a:r>
          </a:p>
          <a:p>
            <a:pPr algn="l">
              <a:lnSpc>
                <a:spcPts val="4619"/>
              </a:lnSpc>
              <a:spcBef>
                <a:spcPct val="0"/>
              </a:spcBef>
            </a:pPr>
          </a:p>
        </p:txBody>
      </p:sp>
      <p:sp>
        <p:nvSpPr>
          <p:cNvPr name="TextBox 15" id="15"/>
          <p:cNvSpPr txBox="true"/>
          <p:nvPr/>
        </p:nvSpPr>
        <p:spPr>
          <a:xfrm rot="0">
            <a:off x="13669033" y="5958700"/>
            <a:ext cx="1918593" cy="570243"/>
          </a:xfrm>
          <a:prstGeom prst="rect">
            <a:avLst/>
          </a:prstGeom>
        </p:spPr>
        <p:txBody>
          <a:bodyPr anchor="t" rtlCol="false" tIns="0" lIns="0" bIns="0" rIns="0">
            <a:spAutoFit/>
          </a:bodyPr>
          <a:lstStyle/>
          <a:p>
            <a:pPr algn="ctr">
              <a:lnSpc>
                <a:spcPts val="4794"/>
              </a:lnSpc>
              <a:spcBef>
                <a:spcPct val="0"/>
              </a:spcBef>
            </a:pPr>
            <a:r>
              <a:rPr lang="en-US" sz="3424">
                <a:solidFill>
                  <a:srgbClr val="FFFFFF"/>
                </a:solidFill>
                <a:latin typeface="Montserrat"/>
                <a:ea typeface="Montserrat"/>
                <a:cs typeface="Montserrat"/>
                <a:sym typeface="Montserrat"/>
              </a:rPr>
              <a:t>Nhóm 19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008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88692" y="-78912"/>
            <a:ext cx="6612611" cy="2215225"/>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38344" y="8510559"/>
            <a:ext cx="5609092" cy="1879046"/>
          </a:xfrm>
          <a:prstGeom prst="rect">
            <a:avLst/>
          </a:prstGeom>
        </p:spPr>
      </p:pic>
      <p:sp>
        <p:nvSpPr>
          <p:cNvPr name="Freeform 4" id="4"/>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2018723" y="394435"/>
            <a:ext cx="5789836" cy="634265"/>
            <a:chOff x="0" y="0"/>
            <a:chExt cx="1524895" cy="167049"/>
          </a:xfrm>
        </p:grpSpPr>
        <p:sp>
          <p:nvSpPr>
            <p:cNvPr name="Freeform 6" id="6"/>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7" id="7"/>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grpSp>
        <p:nvGrpSpPr>
          <p:cNvPr name="Group 8" id="8"/>
          <p:cNvGrpSpPr/>
          <p:nvPr/>
        </p:nvGrpSpPr>
        <p:grpSpPr>
          <a:xfrm rot="0">
            <a:off x="15962558" y="394435"/>
            <a:ext cx="1846000" cy="634265"/>
            <a:chOff x="0" y="0"/>
            <a:chExt cx="486189" cy="167049"/>
          </a:xfrm>
        </p:grpSpPr>
        <p:sp>
          <p:nvSpPr>
            <p:cNvPr name="Freeform 9" id="9"/>
            <p:cNvSpPr/>
            <p:nvPr/>
          </p:nvSpPr>
          <p:spPr>
            <a:xfrm flipH="false" flipV="false" rot="0">
              <a:off x="0" y="0"/>
              <a:ext cx="486189" cy="167049"/>
            </a:xfrm>
            <a:custGeom>
              <a:avLst/>
              <a:gdLst/>
              <a:ahLst/>
              <a:cxnLst/>
              <a:rect r="r" b="b" t="t" l="l"/>
              <a:pathLst>
                <a:path h="167049" w="486189">
                  <a:moveTo>
                    <a:pt x="83525" y="0"/>
                  </a:moveTo>
                  <a:lnTo>
                    <a:pt x="402665" y="0"/>
                  </a:lnTo>
                  <a:cubicBezTo>
                    <a:pt x="448794" y="0"/>
                    <a:pt x="486189" y="37395"/>
                    <a:pt x="486189" y="83525"/>
                  </a:cubicBezTo>
                  <a:lnTo>
                    <a:pt x="486189" y="83525"/>
                  </a:lnTo>
                  <a:cubicBezTo>
                    <a:pt x="486189" y="105677"/>
                    <a:pt x="477389" y="126922"/>
                    <a:pt x="461725" y="142585"/>
                  </a:cubicBezTo>
                  <a:cubicBezTo>
                    <a:pt x="446062" y="158249"/>
                    <a:pt x="424817" y="167049"/>
                    <a:pt x="402665"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0" id="10"/>
            <p:cNvSpPr txBox="true"/>
            <p:nvPr/>
          </p:nvSpPr>
          <p:spPr>
            <a:xfrm>
              <a:off x="0" y="28575"/>
              <a:ext cx="486189" cy="138474"/>
            </a:xfrm>
            <a:prstGeom prst="rect">
              <a:avLst/>
            </a:prstGeom>
          </p:spPr>
          <p:txBody>
            <a:bodyPr anchor="ctr" rtlCol="false" tIns="50800" lIns="50800" bIns="50800" rIns="50800"/>
            <a:lstStyle/>
            <a:p>
              <a:pPr algn="ctr">
                <a:lnSpc>
                  <a:spcPts val="2661"/>
                </a:lnSpc>
              </a:pPr>
            </a:p>
          </p:txBody>
        </p:sp>
      </p:grpSp>
      <p:sp>
        <p:nvSpPr>
          <p:cNvPr name="Freeform 11" id="11"/>
          <p:cNvSpPr/>
          <p:nvPr/>
        </p:nvSpPr>
        <p:spPr>
          <a:xfrm flipH="false" flipV="false" rot="0">
            <a:off x="1314147" y="3812572"/>
            <a:ext cx="3498705" cy="7251201"/>
          </a:xfrm>
          <a:custGeom>
            <a:avLst/>
            <a:gdLst/>
            <a:ahLst/>
            <a:cxnLst/>
            <a:rect r="r" b="b" t="t" l="l"/>
            <a:pathLst>
              <a:path h="7251201" w="3498705">
                <a:moveTo>
                  <a:pt x="0" y="0"/>
                </a:moveTo>
                <a:lnTo>
                  <a:pt x="3498705" y="0"/>
                </a:lnTo>
                <a:lnTo>
                  <a:pt x="3498705" y="7251201"/>
                </a:lnTo>
                <a:lnTo>
                  <a:pt x="0" y="7251201"/>
                </a:lnTo>
                <a:lnTo>
                  <a:pt x="0" y="0"/>
                </a:lnTo>
                <a:close/>
              </a:path>
            </a:pathLst>
          </a:custGeom>
          <a:blipFill>
            <a:blip r:embed="rId5"/>
            <a:stretch>
              <a:fillRect l="0" t="0" r="0" b="0"/>
            </a:stretch>
          </a:blipFill>
        </p:spPr>
      </p:sp>
      <p:sp>
        <p:nvSpPr>
          <p:cNvPr name="Freeform 12" id="12"/>
          <p:cNvSpPr/>
          <p:nvPr/>
        </p:nvSpPr>
        <p:spPr>
          <a:xfrm flipH="false" flipV="false" rot="0">
            <a:off x="2844470" y="2703605"/>
            <a:ext cx="2616133" cy="2568567"/>
          </a:xfrm>
          <a:custGeom>
            <a:avLst/>
            <a:gdLst/>
            <a:ahLst/>
            <a:cxnLst/>
            <a:rect r="r" b="b" t="t" l="l"/>
            <a:pathLst>
              <a:path h="2568567" w="2616133">
                <a:moveTo>
                  <a:pt x="0" y="0"/>
                </a:moveTo>
                <a:lnTo>
                  <a:pt x="2616133" y="0"/>
                </a:lnTo>
                <a:lnTo>
                  <a:pt x="2616133" y="2568567"/>
                </a:lnTo>
                <a:lnTo>
                  <a:pt x="0" y="2568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3606180" y="3382928"/>
            <a:ext cx="1209921" cy="12099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5" id="1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16" id="16"/>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7" id="17"/>
          <p:cNvSpPr txBox="true"/>
          <p:nvPr/>
        </p:nvSpPr>
        <p:spPr>
          <a:xfrm rot="0">
            <a:off x="231027" y="318152"/>
            <a:ext cx="3631168" cy="885170"/>
          </a:xfrm>
          <a:prstGeom prst="rect">
            <a:avLst/>
          </a:prstGeom>
        </p:spPr>
        <p:txBody>
          <a:bodyPr anchor="t" rtlCol="false" tIns="0" lIns="0" bIns="0" rIns="0">
            <a:spAutoFit/>
          </a:bodyPr>
          <a:lstStyle/>
          <a:p>
            <a:pPr algn="ctr">
              <a:lnSpc>
                <a:spcPts val="7386"/>
              </a:lnSpc>
              <a:spcBef>
                <a:spcPct val="0"/>
              </a:spcBef>
            </a:pPr>
            <a:r>
              <a:rPr lang="en-US" sz="5275">
                <a:solidFill>
                  <a:srgbClr val="2AED9A"/>
                </a:solidFill>
                <a:latin typeface="Montserrat"/>
                <a:ea typeface="Montserrat"/>
                <a:cs typeface="Montserrat"/>
                <a:sym typeface="Montserrat"/>
              </a:rPr>
              <a:t>NỘI DUNG</a:t>
            </a:r>
          </a:p>
        </p:txBody>
      </p:sp>
      <p:sp>
        <p:nvSpPr>
          <p:cNvPr name="TextBox 18" id="18"/>
          <p:cNvSpPr txBox="true"/>
          <p:nvPr/>
        </p:nvSpPr>
        <p:spPr>
          <a:xfrm rot="0">
            <a:off x="12675979" y="558510"/>
            <a:ext cx="110510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Giao diện</a:t>
            </a:r>
          </a:p>
        </p:txBody>
      </p:sp>
      <p:sp>
        <p:nvSpPr>
          <p:cNvPr name="TextBox 19" id="19"/>
          <p:cNvSpPr txBox="true"/>
          <p:nvPr/>
        </p:nvSpPr>
        <p:spPr>
          <a:xfrm rot="0">
            <a:off x="14342573" y="55851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Kết quả</a:t>
            </a:r>
          </a:p>
        </p:txBody>
      </p:sp>
      <p:sp>
        <p:nvSpPr>
          <p:cNvPr name="TextBox 20" id="20"/>
          <p:cNvSpPr txBox="true"/>
          <p:nvPr/>
        </p:nvSpPr>
        <p:spPr>
          <a:xfrm rot="0">
            <a:off x="16140725" y="55851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Kết luận</a:t>
            </a:r>
          </a:p>
        </p:txBody>
      </p:sp>
      <p:sp>
        <p:nvSpPr>
          <p:cNvPr name="TextBox 21" id="21"/>
          <p:cNvSpPr txBox="true"/>
          <p:nvPr/>
        </p:nvSpPr>
        <p:spPr>
          <a:xfrm rot="0">
            <a:off x="5711574" y="2088687"/>
            <a:ext cx="11547726" cy="1271190"/>
          </a:xfrm>
          <a:prstGeom prst="rect">
            <a:avLst/>
          </a:prstGeom>
        </p:spPr>
        <p:txBody>
          <a:bodyPr anchor="t" rtlCol="false" tIns="0" lIns="0" bIns="0" rIns="0">
            <a:spAutoFit/>
          </a:bodyPr>
          <a:lstStyle/>
          <a:p>
            <a:pPr algn="just">
              <a:lnSpc>
                <a:spcPts val="3434"/>
              </a:lnSpc>
              <a:spcBef>
                <a:spcPct val="0"/>
              </a:spcBef>
            </a:pPr>
            <a:r>
              <a:rPr lang="en-US" sz="2453">
                <a:solidFill>
                  <a:srgbClr val="FFFFFF"/>
                </a:solidFill>
                <a:latin typeface="Montserrat"/>
                <a:ea typeface="Montserrat"/>
                <a:cs typeface="Montserrat"/>
                <a:sym typeface="Montserrat"/>
              </a:rPr>
              <a:t>Trong quá trình thực hiện đề tài "Hệ thống gợi ý đường đi thông minh giữa các trường đại học tại khu vực Thủ Đức sử dụng các thuật toán tìm kiếm", nhóm đã hoàn thành tốt các mục tiêu đã đề ra.</a:t>
            </a:r>
          </a:p>
        </p:txBody>
      </p:sp>
      <p:grpSp>
        <p:nvGrpSpPr>
          <p:cNvPr name="Group 22" id="22"/>
          <p:cNvGrpSpPr/>
          <p:nvPr/>
        </p:nvGrpSpPr>
        <p:grpSpPr>
          <a:xfrm rot="0">
            <a:off x="5916532" y="3634865"/>
            <a:ext cx="407555" cy="4075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4" id="24"/>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25" id="25"/>
          <p:cNvSpPr txBox="true"/>
          <p:nvPr/>
        </p:nvSpPr>
        <p:spPr>
          <a:xfrm rot="0">
            <a:off x="6581768" y="3651974"/>
            <a:ext cx="7752347" cy="390445"/>
          </a:xfrm>
          <a:prstGeom prst="rect">
            <a:avLst/>
          </a:prstGeom>
        </p:spPr>
        <p:txBody>
          <a:bodyPr anchor="t" rtlCol="false" tIns="0" lIns="0" bIns="0" rIns="0">
            <a:spAutoFit/>
          </a:bodyPr>
          <a:lstStyle/>
          <a:p>
            <a:pPr algn="l">
              <a:lnSpc>
                <a:spcPts val="3154"/>
              </a:lnSpc>
              <a:spcBef>
                <a:spcPct val="0"/>
              </a:spcBef>
            </a:pPr>
            <a:r>
              <a:rPr lang="en-US" sz="2253">
                <a:solidFill>
                  <a:srgbClr val="FFFFFF"/>
                </a:solidFill>
                <a:latin typeface="Montserrat"/>
                <a:ea typeface="Montserrat"/>
                <a:cs typeface="Montserrat"/>
                <a:sym typeface="Montserrat"/>
              </a:rPr>
              <a:t>Chức năng hoạt động hiểu quả, có tính ứng dụng cao</a:t>
            </a:r>
          </a:p>
        </p:txBody>
      </p:sp>
      <p:grpSp>
        <p:nvGrpSpPr>
          <p:cNvPr name="Group 26" id="26"/>
          <p:cNvGrpSpPr/>
          <p:nvPr/>
        </p:nvGrpSpPr>
        <p:grpSpPr>
          <a:xfrm rot="0">
            <a:off x="5920761" y="4185516"/>
            <a:ext cx="407555" cy="40755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8" id="28"/>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29" id="29"/>
          <p:cNvSpPr txBox="true"/>
          <p:nvPr/>
        </p:nvSpPr>
        <p:spPr>
          <a:xfrm rot="0">
            <a:off x="6585997" y="4202625"/>
            <a:ext cx="7752347" cy="390445"/>
          </a:xfrm>
          <a:prstGeom prst="rect">
            <a:avLst/>
          </a:prstGeom>
        </p:spPr>
        <p:txBody>
          <a:bodyPr anchor="t" rtlCol="false" tIns="0" lIns="0" bIns="0" rIns="0">
            <a:spAutoFit/>
          </a:bodyPr>
          <a:lstStyle/>
          <a:p>
            <a:pPr algn="l">
              <a:lnSpc>
                <a:spcPts val="3154"/>
              </a:lnSpc>
              <a:spcBef>
                <a:spcPct val="0"/>
              </a:spcBef>
            </a:pPr>
            <a:r>
              <a:rPr lang="en-US" sz="2253">
                <a:solidFill>
                  <a:srgbClr val="FFFFFF"/>
                </a:solidFill>
                <a:latin typeface="Montserrat"/>
                <a:ea typeface="Montserrat"/>
                <a:cs typeface="Montserrat"/>
                <a:sym typeface="Montserrat"/>
              </a:rPr>
              <a:t>Giao diện thân thiện với người dùng</a:t>
            </a:r>
          </a:p>
        </p:txBody>
      </p:sp>
      <p:grpSp>
        <p:nvGrpSpPr>
          <p:cNvPr name="Group 30" id="30"/>
          <p:cNvGrpSpPr/>
          <p:nvPr/>
        </p:nvGrpSpPr>
        <p:grpSpPr>
          <a:xfrm rot="0">
            <a:off x="5920761" y="4735945"/>
            <a:ext cx="407555" cy="40755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2" id="32"/>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33" id="33"/>
          <p:cNvSpPr txBox="true"/>
          <p:nvPr/>
        </p:nvSpPr>
        <p:spPr>
          <a:xfrm rot="0">
            <a:off x="6585997" y="4753055"/>
            <a:ext cx="7752347" cy="390445"/>
          </a:xfrm>
          <a:prstGeom prst="rect">
            <a:avLst/>
          </a:prstGeom>
        </p:spPr>
        <p:txBody>
          <a:bodyPr anchor="t" rtlCol="false" tIns="0" lIns="0" bIns="0" rIns="0">
            <a:spAutoFit/>
          </a:bodyPr>
          <a:lstStyle/>
          <a:p>
            <a:pPr algn="l">
              <a:lnSpc>
                <a:spcPts val="3154"/>
              </a:lnSpc>
              <a:spcBef>
                <a:spcPct val="0"/>
              </a:spcBef>
            </a:pPr>
            <a:r>
              <a:rPr lang="en-US" sz="2253">
                <a:solidFill>
                  <a:srgbClr val="FFFFFF"/>
                </a:solidFill>
                <a:latin typeface="Montserrat"/>
                <a:ea typeface="Montserrat"/>
                <a:cs typeface="Montserrat"/>
                <a:sym typeface="Montserrat"/>
              </a:rPr>
              <a:t>Vận dụng kiến thức đã được học</a:t>
            </a:r>
          </a:p>
        </p:txBody>
      </p:sp>
      <p:sp>
        <p:nvSpPr>
          <p:cNvPr name="TextBox 34" id="34"/>
          <p:cNvSpPr txBox="true"/>
          <p:nvPr/>
        </p:nvSpPr>
        <p:spPr>
          <a:xfrm rot="0">
            <a:off x="5711574" y="5372100"/>
            <a:ext cx="11547726" cy="1271190"/>
          </a:xfrm>
          <a:prstGeom prst="rect">
            <a:avLst/>
          </a:prstGeom>
        </p:spPr>
        <p:txBody>
          <a:bodyPr anchor="t" rtlCol="false" tIns="0" lIns="0" bIns="0" rIns="0">
            <a:spAutoFit/>
          </a:bodyPr>
          <a:lstStyle/>
          <a:p>
            <a:pPr algn="just">
              <a:lnSpc>
                <a:spcPts val="3434"/>
              </a:lnSpc>
              <a:spcBef>
                <a:spcPct val="0"/>
              </a:spcBef>
            </a:pPr>
            <a:r>
              <a:rPr lang="en-US" sz="2453">
                <a:solidFill>
                  <a:srgbClr val="FFFFFF"/>
                </a:solidFill>
                <a:latin typeface="Montserrat"/>
                <a:ea typeface="Montserrat"/>
                <a:cs typeface="Montserrat"/>
                <a:sym typeface="Montserrat"/>
              </a:rPr>
              <a:t>Tuy nhiên, để hệ thống trở nên hoàn thiện hơn và có khả năng mở rộng ứng dụng, trong tương lai nhóm định hướng phát triển theo một số hướng sau:</a:t>
            </a:r>
          </a:p>
        </p:txBody>
      </p:sp>
      <p:grpSp>
        <p:nvGrpSpPr>
          <p:cNvPr name="Group 35" id="35"/>
          <p:cNvGrpSpPr/>
          <p:nvPr/>
        </p:nvGrpSpPr>
        <p:grpSpPr>
          <a:xfrm rot="0">
            <a:off x="5912303" y="6919515"/>
            <a:ext cx="407555" cy="40755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37" id="37"/>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38" id="38"/>
          <p:cNvSpPr txBox="true"/>
          <p:nvPr/>
        </p:nvSpPr>
        <p:spPr>
          <a:xfrm rot="0">
            <a:off x="6577539" y="6936625"/>
            <a:ext cx="8112507" cy="390445"/>
          </a:xfrm>
          <a:prstGeom prst="rect">
            <a:avLst/>
          </a:prstGeom>
        </p:spPr>
        <p:txBody>
          <a:bodyPr anchor="t" rtlCol="false" tIns="0" lIns="0" bIns="0" rIns="0">
            <a:spAutoFit/>
          </a:bodyPr>
          <a:lstStyle/>
          <a:p>
            <a:pPr algn="l">
              <a:lnSpc>
                <a:spcPts val="3154"/>
              </a:lnSpc>
              <a:spcBef>
                <a:spcPct val="0"/>
              </a:spcBef>
            </a:pPr>
            <a:r>
              <a:rPr lang="en-US" sz="2253">
                <a:solidFill>
                  <a:srgbClr val="FFFFFF"/>
                </a:solidFill>
                <a:latin typeface="Montserrat"/>
                <a:ea typeface="Montserrat"/>
                <a:cs typeface="Montserrat"/>
                <a:sym typeface="Montserrat"/>
              </a:rPr>
              <a:t>Mở rộng quy mô dữ liệu bản đồ ngoài khu vực Thủ Đức</a:t>
            </a:r>
          </a:p>
        </p:txBody>
      </p:sp>
      <p:grpSp>
        <p:nvGrpSpPr>
          <p:cNvPr name="Group 39" id="39"/>
          <p:cNvGrpSpPr/>
          <p:nvPr/>
        </p:nvGrpSpPr>
        <p:grpSpPr>
          <a:xfrm rot="0">
            <a:off x="5916532" y="7470167"/>
            <a:ext cx="407555" cy="40755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41" id="41"/>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42" id="42"/>
          <p:cNvSpPr txBox="true"/>
          <p:nvPr/>
        </p:nvSpPr>
        <p:spPr>
          <a:xfrm rot="0">
            <a:off x="6581768" y="7487276"/>
            <a:ext cx="7752347" cy="390445"/>
          </a:xfrm>
          <a:prstGeom prst="rect">
            <a:avLst/>
          </a:prstGeom>
        </p:spPr>
        <p:txBody>
          <a:bodyPr anchor="t" rtlCol="false" tIns="0" lIns="0" bIns="0" rIns="0">
            <a:spAutoFit/>
          </a:bodyPr>
          <a:lstStyle/>
          <a:p>
            <a:pPr algn="l">
              <a:lnSpc>
                <a:spcPts val="3154"/>
              </a:lnSpc>
              <a:spcBef>
                <a:spcPct val="0"/>
              </a:spcBef>
            </a:pPr>
            <a:r>
              <a:rPr lang="en-US" sz="2253">
                <a:solidFill>
                  <a:srgbClr val="FFFFFF"/>
                </a:solidFill>
                <a:latin typeface="Montserrat"/>
                <a:ea typeface="Montserrat"/>
                <a:cs typeface="Montserrat"/>
                <a:sym typeface="Montserrat"/>
              </a:rPr>
              <a:t>Phát triển ứng dụng trên nền tảng web</a:t>
            </a:r>
          </a:p>
        </p:txBody>
      </p:sp>
      <p:grpSp>
        <p:nvGrpSpPr>
          <p:cNvPr name="Group 43" id="43"/>
          <p:cNvGrpSpPr/>
          <p:nvPr/>
        </p:nvGrpSpPr>
        <p:grpSpPr>
          <a:xfrm rot="0">
            <a:off x="5916532" y="8020596"/>
            <a:ext cx="407555" cy="407555"/>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45" id="4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46" id="46"/>
          <p:cNvSpPr txBox="true"/>
          <p:nvPr/>
        </p:nvSpPr>
        <p:spPr>
          <a:xfrm rot="0">
            <a:off x="6581768" y="8037706"/>
            <a:ext cx="7752347" cy="390445"/>
          </a:xfrm>
          <a:prstGeom prst="rect">
            <a:avLst/>
          </a:prstGeom>
        </p:spPr>
        <p:txBody>
          <a:bodyPr anchor="t" rtlCol="false" tIns="0" lIns="0" bIns="0" rIns="0">
            <a:spAutoFit/>
          </a:bodyPr>
          <a:lstStyle/>
          <a:p>
            <a:pPr algn="l">
              <a:lnSpc>
                <a:spcPts val="3154"/>
              </a:lnSpc>
              <a:spcBef>
                <a:spcPct val="0"/>
              </a:spcBef>
            </a:pPr>
            <a:r>
              <a:rPr lang="en-US" sz="2253">
                <a:solidFill>
                  <a:srgbClr val="FFFFFF"/>
                </a:solidFill>
                <a:latin typeface="Montserrat"/>
                <a:ea typeface="Montserrat"/>
                <a:cs typeface="Montserrat"/>
                <a:sym typeface="Montserrat"/>
              </a:rPr>
              <a:t>Cập nhật tình trạng giao thông trên tuyến đường</a:t>
            </a:r>
          </a:p>
        </p:txBody>
      </p:sp>
      <p:sp>
        <p:nvSpPr>
          <p:cNvPr name="TextBox 47" id="47"/>
          <p:cNvSpPr txBox="true"/>
          <p:nvPr/>
        </p:nvSpPr>
        <p:spPr>
          <a:xfrm rot="0">
            <a:off x="3514799" y="9313976"/>
            <a:ext cx="11547726" cy="430451"/>
          </a:xfrm>
          <a:prstGeom prst="rect">
            <a:avLst/>
          </a:prstGeom>
        </p:spPr>
        <p:txBody>
          <a:bodyPr anchor="t" rtlCol="false" tIns="0" lIns="0" bIns="0" rIns="0">
            <a:spAutoFit/>
          </a:bodyPr>
          <a:lstStyle/>
          <a:p>
            <a:pPr algn="just">
              <a:lnSpc>
                <a:spcPts val="3574"/>
              </a:lnSpc>
              <a:spcBef>
                <a:spcPct val="0"/>
              </a:spcBef>
            </a:pPr>
            <a:r>
              <a:rPr lang="en-US" sz="2553" i="true">
                <a:solidFill>
                  <a:srgbClr val="FFFFFF"/>
                </a:solidFill>
                <a:latin typeface="Montserrat Italics"/>
                <a:ea typeface="Montserrat Italics"/>
                <a:cs typeface="Montserrat Italics"/>
                <a:sym typeface="Montserrat Italics"/>
              </a:rPr>
              <a:t>Link truy cập github: https://github.com/Lvhai2k5/Project-AI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47493">
            <a:off x="2236654" y="2585826"/>
            <a:ext cx="12973123" cy="11514607"/>
          </a:xfrm>
          <a:custGeom>
            <a:avLst/>
            <a:gdLst/>
            <a:ahLst/>
            <a:cxnLst/>
            <a:rect r="r" b="b" t="t" l="l"/>
            <a:pathLst>
              <a:path h="11514607" w="12973123">
                <a:moveTo>
                  <a:pt x="0" y="0"/>
                </a:moveTo>
                <a:lnTo>
                  <a:pt x="12973123" y="0"/>
                </a:lnTo>
                <a:lnTo>
                  <a:pt x="12973123" y="11514607"/>
                </a:lnTo>
                <a:lnTo>
                  <a:pt x="0" y="11514607"/>
                </a:lnTo>
                <a:lnTo>
                  <a:pt x="0" y="0"/>
                </a:lnTo>
                <a:close/>
              </a:path>
            </a:pathLst>
          </a:custGeom>
          <a:blipFill>
            <a:blip r:embed="rId5"/>
            <a:stretch>
              <a:fillRect l="0" t="0" r="0" b="0"/>
            </a:stretch>
          </a:blipFill>
        </p:spPr>
      </p:sp>
      <p:grpSp>
        <p:nvGrpSpPr>
          <p:cNvPr name="Group 8" id="8"/>
          <p:cNvGrpSpPr/>
          <p:nvPr/>
        </p:nvGrpSpPr>
        <p:grpSpPr>
          <a:xfrm rot="0">
            <a:off x="-359116" y="3600450"/>
            <a:ext cx="19224546" cy="3086100"/>
            <a:chOff x="0" y="0"/>
            <a:chExt cx="5063255" cy="812800"/>
          </a:xfrm>
        </p:grpSpPr>
        <p:sp>
          <p:nvSpPr>
            <p:cNvPr name="Freeform 9" id="9"/>
            <p:cNvSpPr/>
            <p:nvPr/>
          </p:nvSpPr>
          <p:spPr>
            <a:xfrm flipH="false" flipV="false" rot="0">
              <a:off x="0" y="0"/>
              <a:ext cx="5063255" cy="812800"/>
            </a:xfrm>
            <a:custGeom>
              <a:avLst/>
              <a:gdLst/>
              <a:ahLst/>
              <a:cxnLst/>
              <a:rect r="r" b="b" t="t" l="l"/>
              <a:pathLst>
                <a:path h="812800" w="5063255">
                  <a:moveTo>
                    <a:pt x="0" y="0"/>
                  </a:moveTo>
                  <a:lnTo>
                    <a:pt x="5063255" y="0"/>
                  </a:lnTo>
                  <a:lnTo>
                    <a:pt x="5063255" y="812800"/>
                  </a:lnTo>
                  <a:lnTo>
                    <a:pt x="0" y="812800"/>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10" id="10"/>
            <p:cNvSpPr txBox="true"/>
            <p:nvPr/>
          </p:nvSpPr>
          <p:spPr>
            <a:xfrm>
              <a:off x="0" y="-38100"/>
              <a:ext cx="5063255"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2839683" y="828073"/>
            <a:ext cx="187509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THANK YOU</a:t>
            </a:r>
          </a:p>
        </p:txBody>
      </p:sp>
      <p:sp>
        <p:nvSpPr>
          <p:cNvPr name="TextBox 12" id="12"/>
          <p:cNvSpPr txBox="true"/>
          <p:nvPr/>
        </p:nvSpPr>
        <p:spPr>
          <a:xfrm rot="0">
            <a:off x="4831405" y="3695082"/>
            <a:ext cx="7783621" cy="1583436"/>
          </a:xfrm>
          <a:prstGeom prst="rect">
            <a:avLst/>
          </a:prstGeom>
        </p:spPr>
        <p:txBody>
          <a:bodyPr anchor="t" rtlCol="false" tIns="0" lIns="0" bIns="0" rIns="0">
            <a:spAutoFit/>
          </a:bodyPr>
          <a:lstStyle/>
          <a:p>
            <a:pPr algn="ctr">
              <a:lnSpc>
                <a:spcPts val="12998"/>
              </a:lnSpc>
              <a:spcBef>
                <a:spcPct val="0"/>
              </a:spcBef>
            </a:pPr>
            <a:r>
              <a:rPr lang="en-US" b="true" sz="9285">
                <a:solidFill>
                  <a:srgbClr val="FFFFFF"/>
                </a:solidFill>
                <a:latin typeface="Montserrat Bold"/>
                <a:ea typeface="Montserrat Bold"/>
                <a:cs typeface="Montserrat Bold"/>
                <a:sym typeface="Montserrat Bold"/>
              </a:rPr>
              <a:t>Thank You!</a:t>
            </a:r>
          </a:p>
        </p:txBody>
      </p:sp>
      <p:sp>
        <p:nvSpPr>
          <p:cNvPr name="TextBox 13" id="13"/>
          <p:cNvSpPr txBox="true"/>
          <p:nvPr/>
        </p:nvSpPr>
        <p:spPr>
          <a:xfrm rot="0">
            <a:off x="4678731" y="5549967"/>
            <a:ext cx="8088968" cy="796719"/>
          </a:xfrm>
          <a:prstGeom prst="rect">
            <a:avLst/>
          </a:prstGeom>
        </p:spPr>
        <p:txBody>
          <a:bodyPr anchor="t" rtlCol="false" tIns="0" lIns="0" bIns="0" rIns="0">
            <a:spAutoFit/>
          </a:bodyPr>
          <a:lstStyle/>
          <a:p>
            <a:pPr algn="ctr">
              <a:lnSpc>
                <a:spcPts val="3205"/>
              </a:lnSpc>
            </a:pPr>
            <a:r>
              <a:rPr lang="en-US" sz="2289">
                <a:solidFill>
                  <a:srgbClr val="FFFFFF"/>
                </a:solidFill>
                <a:latin typeface="Montserrat"/>
                <a:ea typeface="Montserrat"/>
                <a:cs typeface="Montserrat"/>
                <a:sym typeface="Montserrat"/>
              </a:rPr>
              <a:t>CHÚC MỌI NGƯỜI MỘT NGÀY VUI VẺ !!!</a:t>
            </a:r>
          </a:p>
          <a:p>
            <a:pPr algn="ctr">
              <a:lnSpc>
                <a:spcPts val="3205"/>
              </a:lnSpc>
              <a:spcBef>
                <a:spcPct val="0"/>
              </a:spcBef>
            </a:pPr>
            <a:r>
              <a:rPr lang="en-US" sz="2289">
                <a:solidFill>
                  <a:srgbClr val="FFFFFF"/>
                </a:solidFill>
                <a:latin typeface="Montserrat"/>
                <a:ea typeface="Montserrat"/>
                <a:cs typeface="Montserrat"/>
                <a:sym typeface="Montserrat"/>
              </a:rPr>
              <a:t>MONG NHẬN ĐÓNG GÓP TỪ MỌI NGƯỜI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894179" y="8355871"/>
            <a:ext cx="7443006" cy="2493407"/>
          </a:xfrm>
          <a:prstGeom prst="rect">
            <a:avLst/>
          </a:prstGeom>
        </p:spPr>
      </p:pic>
      <p:sp>
        <p:nvSpPr>
          <p:cNvPr name="Freeform 5" id="5"/>
          <p:cNvSpPr/>
          <p:nvPr/>
        </p:nvSpPr>
        <p:spPr>
          <a:xfrm flipH="false" flipV="false" rot="0">
            <a:off x="10444031" y="1877431"/>
            <a:ext cx="6979461" cy="6072131"/>
          </a:xfrm>
          <a:custGeom>
            <a:avLst/>
            <a:gdLst/>
            <a:ahLst/>
            <a:cxnLst/>
            <a:rect r="r" b="b" t="t" l="l"/>
            <a:pathLst>
              <a:path h="6072131" w="6979461">
                <a:moveTo>
                  <a:pt x="0" y="0"/>
                </a:moveTo>
                <a:lnTo>
                  <a:pt x="6979461" y="0"/>
                </a:lnTo>
                <a:lnTo>
                  <a:pt x="6979461" y="6072130"/>
                </a:lnTo>
                <a:lnTo>
                  <a:pt x="0" y="6072130"/>
                </a:lnTo>
                <a:lnTo>
                  <a:pt x="0" y="0"/>
                </a:lnTo>
                <a:close/>
              </a:path>
            </a:pathLst>
          </a:custGeom>
          <a:blipFill>
            <a:blip r:embed="rId6"/>
            <a:stretch>
              <a:fillRect l="0" t="0" r="0" b="0"/>
            </a:stretch>
          </a:blipFill>
        </p:spPr>
      </p:sp>
      <p:grpSp>
        <p:nvGrpSpPr>
          <p:cNvPr name="Group 6" id="6"/>
          <p:cNvGrpSpPr/>
          <p:nvPr/>
        </p:nvGrpSpPr>
        <p:grpSpPr>
          <a:xfrm rot="0">
            <a:off x="8533468" y="2719620"/>
            <a:ext cx="1910563" cy="19105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88000"/>
                    </a:srgbClr>
                  </a:gs>
                  <a:gs pos="100000">
                    <a:srgbClr val="DDBAFF">
                      <a:alpha val="10560"/>
                    </a:srgbClr>
                  </a:gs>
                </a:gsLst>
                <a:lin ang="0"/>
              </a:gradFill>
              <a:prstDash val="solid"/>
              <a:miter/>
            </a:ln>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9" id="9"/>
          <p:cNvGrpSpPr/>
          <p:nvPr/>
        </p:nvGrpSpPr>
        <p:grpSpPr>
          <a:xfrm rot="0">
            <a:off x="15382435" y="6745604"/>
            <a:ext cx="1910563" cy="19105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90525" cap="sq">
              <a:gradFill>
                <a:gsLst>
                  <a:gs pos="0">
                    <a:srgbClr val="C6269E">
                      <a:alpha val="88000"/>
                    </a:srgbClr>
                  </a:gs>
                  <a:gs pos="100000">
                    <a:srgbClr val="DDBAFF">
                      <a:alpha val="1056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12" id="12"/>
          <p:cNvSpPr txBox="true"/>
          <p:nvPr/>
        </p:nvSpPr>
        <p:spPr>
          <a:xfrm rot="0">
            <a:off x="650053" y="942975"/>
            <a:ext cx="9052012" cy="809503"/>
          </a:xfrm>
          <a:prstGeom prst="rect">
            <a:avLst/>
          </a:prstGeom>
        </p:spPr>
        <p:txBody>
          <a:bodyPr anchor="t" rtlCol="false" tIns="0" lIns="0" bIns="0" rIns="0">
            <a:spAutoFit/>
          </a:bodyPr>
          <a:lstStyle/>
          <a:p>
            <a:pPr algn="ctr">
              <a:lnSpc>
                <a:spcPts val="6662"/>
              </a:lnSpc>
              <a:spcBef>
                <a:spcPct val="0"/>
              </a:spcBef>
            </a:pPr>
            <a:r>
              <a:rPr lang="en-US" sz="4758">
                <a:solidFill>
                  <a:srgbClr val="FFFFFF"/>
                </a:solidFill>
                <a:latin typeface="Montserrat"/>
                <a:ea typeface="Montserrat"/>
                <a:cs typeface="Montserrat"/>
                <a:sym typeface="Montserrat"/>
              </a:rPr>
              <a:t>NHÓM SINH VIÊN THỰC HIỆN</a:t>
            </a:r>
          </a:p>
        </p:txBody>
      </p:sp>
      <p:sp>
        <p:nvSpPr>
          <p:cNvPr name="TextBox 13" id="13"/>
          <p:cNvSpPr txBox="true"/>
          <p:nvPr/>
        </p:nvSpPr>
        <p:spPr>
          <a:xfrm rot="0">
            <a:off x="995127" y="8994079"/>
            <a:ext cx="2795389" cy="819304"/>
          </a:xfrm>
          <a:prstGeom prst="rect">
            <a:avLst/>
          </a:prstGeom>
        </p:spPr>
        <p:txBody>
          <a:bodyPr anchor="t" rtlCol="false" tIns="0" lIns="0" bIns="0" rIns="0">
            <a:spAutoFit/>
          </a:bodyPr>
          <a:lstStyle/>
          <a:p>
            <a:pPr algn="ctr">
              <a:lnSpc>
                <a:spcPts val="6816"/>
              </a:lnSpc>
              <a:spcBef>
                <a:spcPct val="0"/>
              </a:spcBef>
            </a:pPr>
            <a:r>
              <a:rPr lang="en-US" b="true" sz="4868">
                <a:solidFill>
                  <a:srgbClr val="FFFFFF"/>
                </a:solidFill>
                <a:latin typeface="Montserrat Bold"/>
                <a:ea typeface="Montserrat Bold"/>
                <a:cs typeface="Montserrat Bold"/>
                <a:sym typeface="Montserrat Bold"/>
              </a:rPr>
              <a:t>Nhóm 19</a:t>
            </a:r>
          </a:p>
        </p:txBody>
      </p:sp>
      <p:sp>
        <p:nvSpPr>
          <p:cNvPr name="TextBox 14" id="14"/>
          <p:cNvSpPr txBox="true"/>
          <p:nvPr/>
        </p:nvSpPr>
        <p:spPr>
          <a:xfrm rot="0">
            <a:off x="369750" y="3239170"/>
            <a:ext cx="5802520" cy="587844"/>
          </a:xfrm>
          <a:prstGeom prst="rect">
            <a:avLst/>
          </a:prstGeom>
        </p:spPr>
        <p:txBody>
          <a:bodyPr anchor="t" rtlCol="false" tIns="0" lIns="0" bIns="0" rIns="0">
            <a:spAutoFit/>
          </a:bodyPr>
          <a:lstStyle/>
          <a:p>
            <a:pPr algn="ctr">
              <a:lnSpc>
                <a:spcPts val="4874"/>
              </a:lnSpc>
              <a:spcBef>
                <a:spcPct val="0"/>
              </a:spcBef>
            </a:pPr>
            <a:r>
              <a:rPr lang="en-US" b="true" sz="3481">
                <a:solidFill>
                  <a:srgbClr val="FFFFFF"/>
                </a:solidFill>
                <a:latin typeface="Montserrat Bold"/>
                <a:ea typeface="Montserrat Bold"/>
                <a:cs typeface="Montserrat Bold"/>
                <a:sym typeface="Montserrat Bold"/>
              </a:rPr>
              <a:t>Lê</a:t>
            </a:r>
            <a:r>
              <a:rPr lang="en-US" b="true" sz="3481">
                <a:solidFill>
                  <a:srgbClr val="FFFFFF"/>
                </a:solidFill>
                <a:latin typeface="Montserrat Bold"/>
                <a:ea typeface="Montserrat Bold"/>
                <a:cs typeface="Montserrat Bold"/>
                <a:sym typeface="Montserrat Bold"/>
              </a:rPr>
              <a:t> Vũ Hải </a:t>
            </a:r>
          </a:p>
        </p:txBody>
      </p:sp>
      <p:sp>
        <p:nvSpPr>
          <p:cNvPr name="TextBox 15" id="15"/>
          <p:cNvSpPr txBox="true"/>
          <p:nvPr/>
        </p:nvSpPr>
        <p:spPr>
          <a:xfrm rot="0">
            <a:off x="650053" y="4846821"/>
            <a:ext cx="5241914" cy="587844"/>
          </a:xfrm>
          <a:prstGeom prst="rect">
            <a:avLst/>
          </a:prstGeom>
        </p:spPr>
        <p:txBody>
          <a:bodyPr anchor="t" rtlCol="false" tIns="0" lIns="0" bIns="0" rIns="0">
            <a:spAutoFit/>
          </a:bodyPr>
          <a:lstStyle/>
          <a:p>
            <a:pPr algn="ctr">
              <a:lnSpc>
                <a:spcPts val="4874"/>
              </a:lnSpc>
              <a:spcBef>
                <a:spcPct val="0"/>
              </a:spcBef>
            </a:pPr>
            <a:r>
              <a:rPr lang="en-US" b="true" sz="3481">
                <a:solidFill>
                  <a:srgbClr val="FFFFFF"/>
                </a:solidFill>
                <a:latin typeface="Montserrat Bold"/>
                <a:ea typeface="Montserrat Bold"/>
                <a:cs typeface="Montserrat Bold"/>
                <a:sym typeface="Montserrat Bold"/>
              </a:rPr>
              <a:t>Nguyễn</a:t>
            </a:r>
            <a:r>
              <a:rPr lang="en-US" b="true" sz="3481">
                <a:solidFill>
                  <a:srgbClr val="FFFFFF"/>
                </a:solidFill>
                <a:latin typeface="Montserrat Bold"/>
                <a:ea typeface="Montserrat Bold"/>
                <a:cs typeface="Montserrat Bold"/>
                <a:sym typeface="Montserrat Bold"/>
              </a:rPr>
              <a:t> Thành Tài </a:t>
            </a:r>
          </a:p>
        </p:txBody>
      </p:sp>
      <p:sp>
        <p:nvSpPr>
          <p:cNvPr name="TextBox 16" id="16"/>
          <p:cNvSpPr txBox="true"/>
          <p:nvPr/>
        </p:nvSpPr>
        <p:spPr>
          <a:xfrm rot="0">
            <a:off x="505991" y="6370339"/>
            <a:ext cx="5802520" cy="587844"/>
          </a:xfrm>
          <a:prstGeom prst="rect">
            <a:avLst/>
          </a:prstGeom>
        </p:spPr>
        <p:txBody>
          <a:bodyPr anchor="t" rtlCol="false" tIns="0" lIns="0" bIns="0" rIns="0">
            <a:spAutoFit/>
          </a:bodyPr>
          <a:lstStyle/>
          <a:p>
            <a:pPr algn="ctr">
              <a:lnSpc>
                <a:spcPts val="4874"/>
              </a:lnSpc>
              <a:spcBef>
                <a:spcPct val="0"/>
              </a:spcBef>
            </a:pPr>
            <a:r>
              <a:rPr lang="en-US" b="true" sz="3481">
                <a:solidFill>
                  <a:srgbClr val="FFFFFF"/>
                </a:solidFill>
                <a:latin typeface="Montserrat Bold"/>
                <a:ea typeface="Montserrat Bold"/>
                <a:cs typeface="Montserrat Bold"/>
                <a:sym typeface="Montserrat Bold"/>
              </a:rPr>
              <a:t>Bùi</a:t>
            </a:r>
            <a:r>
              <a:rPr lang="en-US" b="true" sz="3481">
                <a:solidFill>
                  <a:srgbClr val="FFFFFF"/>
                </a:solidFill>
                <a:latin typeface="Montserrat Bold"/>
                <a:ea typeface="Montserrat Bold"/>
                <a:cs typeface="Montserrat Bold"/>
                <a:sym typeface="Montserrat Bold"/>
              </a:rPr>
              <a:t> Quốc Hậu</a:t>
            </a:r>
          </a:p>
        </p:txBody>
      </p:sp>
      <p:sp>
        <p:nvSpPr>
          <p:cNvPr name="TextBox 17" id="17"/>
          <p:cNvSpPr txBox="true"/>
          <p:nvPr/>
        </p:nvSpPr>
        <p:spPr>
          <a:xfrm rot="0">
            <a:off x="6510646" y="3248695"/>
            <a:ext cx="1913235" cy="530313"/>
          </a:xfrm>
          <a:prstGeom prst="rect">
            <a:avLst/>
          </a:prstGeom>
        </p:spPr>
        <p:txBody>
          <a:bodyPr anchor="t" rtlCol="false" tIns="0" lIns="0" bIns="0" rIns="0">
            <a:spAutoFit/>
          </a:bodyPr>
          <a:lstStyle/>
          <a:p>
            <a:pPr algn="ctr">
              <a:lnSpc>
                <a:spcPts val="4370"/>
              </a:lnSpc>
              <a:spcBef>
                <a:spcPct val="0"/>
              </a:spcBef>
            </a:pPr>
            <a:r>
              <a:rPr lang="en-US" b="true" sz="3121">
                <a:solidFill>
                  <a:srgbClr val="FFFFFF"/>
                </a:solidFill>
                <a:latin typeface="Montserrat Bold"/>
                <a:ea typeface="Montserrat Bold"/>
                <a:cs typeface="Montserrat Bold"/>
                <a:sym typeface="Montserrat Bold"/>
              </a:rPr>
              <a:t>23110209</a:t>
            </a:r>
            <a:r>
              <a:rPr lang="en-US" b="true" sz="3121">
                <a:solidFill>
                  <a:srgbClr val="FFFFFF"/>
                </a:solidFill>
                <a:latin typeface="Montserrat Bold"/>
                <a:ea typeface="Montserrat Bold"/>
                <a:cs typeface="Montserrat Bold"/>
                <a:sym typeface="Montserrat Bold"/>
              </a:rPr>
              <a:t> </a:t>
            </a:r>
          </a:p>
        </p:txBody>
      </p:sp>
      <p:sp>
        <p:nvSpPr>
          <p:cNvPr name="TextBox 18" id="18"/>
          <p:cNvSpPr txBox="true"/>
          <p:nvPr/>
        </p:nvSpPr>
        <p:spPr>
          <a:xfrm rot="0">
            <a:off x="6611105" y="4799727"/>
            <a:ext cx="1922363" cy="530313"/>
          </a:xfrm>
          <a:prstGeom prst="rect">
            <a:avLst/>
          </a:prstGeom>
        </p:spPr>
        <p:txBody>
          <a:bodyPr anchor="t" rtlCol="false" tIns="0" lIns="0" bIns="0" rIns="0">
            <a:spAutoFit/>
          </a:bodyPr>
          <a:lstStyle/>
          <a:p>
            <a:pPr algn="ctr">
              <a:lnSpc>
                <a:spcPts val="4370"/>
              </a:lnSpc>
              <a:spcBef>
                <a:spcPct val="0"/>
              </a:spcBef>
            </a:pPr>
            <a:r>
              <a:rPr lang="en-US" b="true" sz="3121">
                <a:solidFill>
                  <a:srgbClr val="FFFFFF"/>
                </a:solidFill>
                <a:latin typeface="Montserrat Bold"/>
                <a:ea typeface="Montserrat Bold"/>
                <a:cs typeface="Montserrat Bold"/>
                <a:sym typeface="Montserrat Bold"/>
              </a:rPr>
              <a:t>23110308</a:t>
            </a:r>
            <a:r>
              <a:rPr lang="en-US" b="true" sz="3121">
                <a:solidFill>
                  <a:srgbClr val="FFFFFF"/>
                </a:solidFill>
                <a:latin typeface="Montserrat Bold"/>
                <a:ea typeface="Montserrat Bold"/>
                <a:cs typeface="Montserrat Bold"/>
                <a:sym typeface="Montserrat Bold"/>
              </a:rPr>
              <a:t> </a:t>
            </a:r>
          </a:p>
        </p:txBody>
      </p:sp>
      <p:sp>
        <p:nvSpPr>
          <p:cNvPr name="TextBox 19" id="19"/>
          <p:cNvSpPr txBox="true"/>
          <p:nvPr/>
        </p:nvSpPr>
        <p:spPr>
          <a:xfrm rot="0">
            <a:off x="6720692" y="6349215"/>
            <a:ext cx="1703189" cy="530313"/>
          </a:xfrm>
          <a:prstGeom prst="rect">
            <a:avLst/>
          </a:prstGeom>
        </p:spPr>
        <p:txBody>
          <a:bodyPr anchor="t" rtlCol="false" tIns="0" lIns="0" bIns="0" rIns="0">
            <a:spAutoFit/>
          </a:bodyPr>
          <a:lstStyle/>
          <a:p>
            <a:pPr algn="ctr">
              <a:lnSpc>
                <a:spcPts val="4370"/>
              </a:lnSpc>
              <a:spcBef>
                <a:spcPct val="0"/>
              </a:spcBef>
            </a:pPr>
            <a:r>
              <a:rPr lang="en-US" b="true" sz="3121">
                <a:solidFill>
                  <a:srgbClr val="FFFFFF"/>
                </a:solidFill>
                <a:latin typeface="Montserrat Bold"/>
                <a:ea typeface="Montserrat Bold"/>
                <a:cs typeface="Montserrat Bold"/>
                <a:sym typeface="Montserrat Bold"/>
              </a:rPr>
              <a:t>23110211</a:t>
            </a:r>
            <a:r>
              <a:rPr lang="en-US" b="true" sz="3121">
                <a:solidFill>
                  <a:srgbClr val="FFFFFF"/>
                </a:solidFill>
                <a:latin typeface="Montserrat Bold"/>
                <a:ea typeface="Montserrat Bold"/>
                <a:cs typeface="Montserrat Bold"/>
                <a:sym typeface="Montserrat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008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15400" y="75356"/>
            <a:ext cx="7443006" cy="2493407"/>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38344" y="8510559"/>
            <a:ext cx="5609092" cy="1879046"/>
          </a:xfrm>
          <a:prstGeom prst="rect">
            <a:avLst/>
          </a:prstGeom>
        </p:spPr>
      </p:pic>
      <p:sp>
        <p:nvSpPr>
          <p:cNvPr name="Freeform 4" id="4"/>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474535" y="5225210"/>
            <a:ext cx="407555" cy="4075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8" id="8"/>
          <p:cNvGrpSpPr/>
          <p:nvPr/>
        </p:nvGrpSpPr>
        <p:grpSpPr>
          <a:xfrm rot="0">
            <a:off x="8474535" y="7063498"/>
            <a:ext cx="407555" cy="4075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406103" y="4538623"/>
            <a:ext cx="1373174" cy="1373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2123335">
            <a:off x="6453896" y="6866620"/>
            <a:ext cx="1373174" cy="137317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17" id="17"/>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8" id="18"/>
          <p:cNvSpPr txBox="true"/>
          <p:nvPr/>
        </p:nvSpPr>
        <p:spPr>
          <a:xfrm rot="0">
            <a:off x="1779278" y="4471948"/>
            <a:ext cx="4278228" cy="2460045"/>
          </a:xfrm>
          <a:prstGeom prst="rect">
            <a:avLst/>
          </a:prstGeom>
        </p:spPr>
        <p:txBody>
          <a:bodyPr anchor="t" rtlCol="false" tIns="0" lIns="0" bIns="0" rIns="0">
            <a:spAutoFit/>
          </a:bodyPr>
          <a:lstStyle/>
          <a:p>
            <a:pPr algn="ctr">
              <a:lnSpc>
                <a:spcPts val="4756"/>
              </a:lnSpc>
              <a:spcBef>
                <a:spcPct val="0"/>
              </a:spcBef>
            </a:pPr>
            <a:r>
              <a:rPr lang="en-US" sz="3397">
                <a:solidFill>
                  <a:srgbClr val="FFFFFF"/>
                </a:solidFill>
                <a:latin typeface="Montserrat"/>
                <a:ea typeface="Montserrat"/>
                <a:cs typeface="Montserrat"/>
                <a:sym typeface="Montserrat"/>
              </a:rPr>
              <a:t>Phát</a:t>
            </a:r>
            <a:r>
              <a:rPr lang="en-US" sz="3397">
                <a:solidFill>
                  <a:srgbClr val="FFFFFF"/>
                </a:solidFill>
                <a:latin typeface="Montserrat"/>
                <a:ea typeface="Montserrat"/>
                <a:cs typeface="Montserrat"/>
                <a:sym typeface="Montserrat"/>
              </a:rPr>
              <a:t> biểu bài toán và phạm vi nghiên cứu</a:t>
            </a:r>
          </a:p>
          <a:p>
            <a:pPr algn="ctr">
              <a:lnSpc>
                <a:spcPts val="5456"/>
              </a:lnSpc>
              <a:spcBef>
                <a:spcPct val="0"/>
              </a:spcBef>
            </a:pPr>
          </a:p>
        </p:txBody>
      </p:sp>
      <p:sp>
        <p:nvSpPr>
          <p:cNvPr name="TextBox 19" id="19"/>
          <p:cNvSpPr txBox="true"/>
          <p:nvPr/>
        </p:nvSpPr>
        <p:spPr>
          <a:xfrm rot="0">
            <a:off x="6616856" y="4369405"/>
            <a:ext cx="3715357" cy="3060120"/>
          </a:xfrm>
          <a:prstGeom prst="rect">
            <a:avLst/>
          </a:prstGeom>
        </p:spPr>
        <p:txBody>
          <a:bodyPr anchor="t" rtlCol="false" tIns="0" lIns="0" bIns="0" rIns="0">
            <a:spAutoFit/>
          </a:bodyPr>
          <a:lstStyle/>
          <a:p>
            <a:pPr algn="ctr">
              <a:lnSpc>
                <a:spcPts val="4756"/>
              </a:lnSpc>
              <a:spcBef>
                <a:spcPct val="0"/>
              </a:spcBef>
            </a:pPr>
            <a:r>
              <a:rPr lang="en-US" sz="3397">
                <a:solidFill>
                  <a:srgbClr val="FFFFFF"/>
                </a:solidFill>
                <a:latin typeface="Montserrat"/>
                <a:ea typeface="Montserrat"/>
                <a:cs typeface="Montserrat"/>
                <a:sym typeface="Montserrat"/>
              </a:rPr>
              <a:t>Nộ</a:t>
            </a:r>
            <a:r>
              <a:rPr lang="en-US" sz="3397">
                <a:solidFill>
                  <a:srgbClr val="FFFFFF"/>
                </a:solidFill>
                <a:latin typeface="Montserrat"/>
                <a:ea typeface="Montserrat"/>
                <a:cs typeface="Montserrat"/>
                <a:sym typeface="Montserrat"/>
              </a:rPr>
              <a:t>i dung chính</a:t>
            </a:r>
          </a:p>
          <a:p>
            <a:pPr algn="ctr">
              <a:lnSpc>
                <a:spcPts val="4756"/>
              </a:lnSpc>
              <a:spcBef>
                <a:spcPct val="0"/>
              </a:spcBef>
            </a:pPr>
            <a:r>
              <a:rPr lang="en-US" sz="3397">
                <a:solidFill>
                  <a:srgbClr val="FFFFFF"/>
                </a:solidFill>
                <a:latin typeface="Montserrat"/>
                <a:ea typeface="Montserrat"/>
                <a:cs typeface="Montserrat"/>
                <a:sym typeface="Montserrat"/>
              </a:rPr>
              <a:t>Thuật toán, dữ liệu, giao diện và kết quả</a:t>
            </a:r>
          </a:p>
          <a:p>
            <a:pPr algn="ctr">
              <a:lnSpc>
                <a:spcPts val="5456"/>
              </a:lnSpc>
              <a:spcBef>
                <a:spcPct val="0"/>
              </a:spcBef>
            </a:pPr>
          </a:p>
        </p:txBody>
      </p:sp>
      <p:sp>
        <p:nvSpPr>
          <p:cNvPr name="TextBox 20" id="20"/>
          <p:cNvSpPr txBox="true"/>
          <p:nvPr/>
        </p:nvSpPr>
        <p:spPr>
          <a:xfrm rot="0">
            <a:off x="11590463" y="4471948"/>
            <a:ext cx="3715357" cy="2460045"/>
          </a:xfrm>
          <a:prstGeom prst="rect">
            <a:avLst/>
          </a:prstGeom>
        </p:spPr>
        <p:txBody>
          <a:bodyPr anchor="t" rtlCol="false" tIns="0" lIns="0" bIns="0" rIns="0">
            <a:spAutoFit/>
          </a:bodyPr>
          <a:lstStyle/>
          <a:p>
            <a:pPr algn="ctr">
              <a:lnSpc>
                <a:spcPts val="4756"/>
              </a:lnSpc>
              <a:spcBef>
                <a:spcPct val="0"/>
              </a:spcBef>
            </a:pPr>
            <a:r>
              <a:rPr lang="en-US" sz="3397">
                <a:solidFill>
                  <a:srgbClr val="FFFFFF"/>
                </a:solidFill>
                <a:latin typeface="Montserrat"/>
                <a:ea typeface="Montserrat"/>
                <a:cs typeface="Montserrat"/>
                <a:sym typeface="Montserrat"/>
              </a:rPr>
              <a:t>Tổ</a:t>
            </a:r>
            <a:r>
              <a:rPr lang="en-US" sz="3397">
                <a:solidFill>
                  <a:srgbClr val="FFFFFF"/>
                </a:solidFill>
                <a:latin typeface="Montserrat"/>
                <a:ea typeface="Montserrat"/>
                <a:cs typeface="Montserrat"/>
                <a:sym typeface="Montserrat"/>
              </a:rPr>
              <a:t>ng kết và hướng phát triển tiếp theo</a:t>
            </a:r>
          </a:p>
          <a:p>
            <a:pPr algn="ctr">
              <a:lnSpc>
                <a:spcPts val="5456"/>
              </a:lnSpc>
              <a:spcBef>
                <a:spcPct val="0"/>
              </a:spcBef>
            </a:pPr>
          </a:p>
        </p:txBody>
      </p:sp>
      <p:sp>
        <p:nvSpPr>
          <p:cNvPr name="Freeform 21" id="21"/>
          <p:cNvSpPr/>
          <p:nvPr/>
        </p:nvSpPr>
        <p:spPr>
          <a:xfrm flipH="false" flipV="false" rot="0">
            <a:off x="1229179" y="2075566"/>
            <a:ext cx="15305820" cy="2731709"/>
          </a:xfrm>
          <a:custGeom>
            <a:avLst/>
            <a:gdLst/>
            <a:ahLst/>
            <a:cxnLst/>
            <a:rect r="r" b="b" t="t" l="l"/>
            <a:pathLst>
              <a:path h="2731709" w="15305820">
                <a:moveTo>
                  <a:pt x="0" y="0"/>
                </a:moveTo>
                <a:lnTo>
                  <a:pt x="15305820" y="0"/>
                </a:lnTo>
                <a:lnTo>
                  <a:pt x="15305820" y="2731709"/>
                </a:lnTo>
                <a:lnTo>
                  <a:pt x="0" y="2731709"/>
                </a:lnTo>
                <a:lnTo>
                  <a:pt x="0" y="0"/>
                </a:lnTo>
                <a:close/>
              </a:path>
            </a:pathLst>
          </a:custGeom>
          <a:blipFill>
            <a:blip r:embed="rId5"/>
            <a:stretch>
              <a:fillRect l="-12183" t="-197121" r="-12185" b="-116390"/>
            </a:stretch>
          </a:blipFill>
        </p:spPr>
      </p:sp>
      <p:sp>
        <p:nvSpPr>
          <p:cNvPr name="TextBox 22" id="22"/>
          <p:cNvSpPr txBox="true"/>
          <p:nvPr/>
        </p:nvSpPr>
        <p:spPr>
          <a:xfrm rot="0">
            <a:off x="588636" y="543252"/>
            <a:ext cx="8882089" cy="885170"/>
          </a:xfrm>
          <a:prstGeom prst="rect">
            <a:avLst/>
          </a:prstGeom>
        </p:spPr>
        <p:txBody>
          <a:bodyPr anchor="t" rtlCol="false" tIns="0" lIns="0" bIns="0" rIns="0">
            <a:spAutoFit/>
          </a:bodyPr>
          <a:lstStyle/>
          <a:p>
            <a:pPr algn="ctr">
              <a:lnSpc>
                <a:spcPts val="7386"/>
              </a:lnSpc>
              <a:spcBef>
                <a:spcPct val="0"/>
              </a:spcBef>
            </a:pPr>
            <a:r>
              <a:rPr lang="en-US" sz="5275">
                <a:solidFill>
                  <a:srgbClr val="2AED9A"/>
                </a:solidFill>
                <a:latin typeface="Montserrat"/>
                <a:ea typeface="Montserrat"/>
                <a:cs typeface="Montserrat"/>
                <a:sym typeface="Montserrat"/>
              </a:rPr>
              <a:t>NỘi DUNG THUYẾT TRÌNH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008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315400" y="75356"/>
            <a:ext cx="7443006" cy="2493407"/>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38344" y="8510559"/>
            <a:ext cx="5609092" cy="1879046"/>
          </a:xfrm>
          <a:prstGeom prst="rect">
            <a:avLst/>
          </a:prstGeom>
        </p:spPr>
      </p:pic>
      <p:sp>
        <p:nvSpPr>
          <p:cNvPr name="Freeform 4" id="4"/>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474535" y="5225210"/>
            <a:ext cx="407555" cy="4075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8" id="8"/>
          <p:cNvGrpSpPr/>
          <p:nvPr/>
        </p:nvGrpSpPr>
        <p:grpSpPr>
          <a:xfrm rot="0">
            <a:off x="8474535" y="7063498"/>
            <a:ext cx="407555" cy="4075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406103" y="4538623"/>
            <a:ext cx="1373174" cy="1373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2123335">
            <a:off x="6453896" y="6866620"/>
            <a:ext cx="1373174" cy="137317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8882089" y="-1133576"/>
            <a:ext cx="9143565" cy="8197074"/>
          </a:xfrm>
          <a:custGeom>
            <a:avLst/>
            <a:gdLst/>
            <a:ahLst/>
            <a:cxnLst/>
            <a:rect r="r" b="b" t="t" l="l"/>
            <a:pathLst>
              <a:path h="8197074" w="9143565">
                <a:moveTo>
                  <a:pt x="0" y="0"/>
                </a:moveTo>
                <a:lnTo>
                  <a:pt x="9143565" y="0"/>
                </a:lnTo>
                <a:lnTo>
                  <a:pt x="9143565" y="8197074"/>
                </a:lnTo>
                <a:lnTo>
                  <a:pt x="0" y="8197074"/>
                </a:lnTo>
                <a:lnTo>
                  <a:pt x="0" y="0"/>
                </a:lnTo>
                <a:close/>
              </a:path>
            </a:pathLst>
          </a:custGeom>
          <a:blipFill>
            <a:blip r:embed="rId5"/>
            <a:stretch>
              <a:fillRect l="0" t="0" r="0" b="-8890"/>
            </a:stretch>
          </a:blipFill>
        </p:spPr>
      </p:sp>
      <p:sp>
        <p:nvSpPr>
          <p:cNvPr name="Freeform 18" id="18"/>
          <p:cNvSpPr/>
          <p:nvPr/>
        </p:nvSpPr>
        <p:spPr>
          <a:xfrm flipH="false" flipV="false" rot="0">
            <a:off x="5079465" y="5428988"/>
            <a:ext cx="8165625" cy="4960617"/>
          </a:xfrm>
          <a:custGeom>
            <a:avLst/>
            <a:gdLst/>
            <a:ahLst/>
            <a:cxnLst/>
            <a:rect r="r" b="b" t="t" l="l"/>
            <a:pathLst>
              <a:path h="4960617" w="8165625">
                <a:moveTo>
                  <a:pt x="0" y="0"/>
                </a:moveTo>
                <a:lnTo>
                  <a:pt x="8165625" y="0"/>
                </a:lnTo>
                <a:lnTo>
                  <a:pt x="8165625" y="4960617"/>
                </a:lnTo>
                <a:lnTo>
                  <a:pt x="0" y="4960617"/>
                </a:lnTo>
                <a:lnTo>
                  <a:pt x="0" y="0"/>
                </a:lnTo>
                <a:close/>
              </a:path>
            </a:pathLst>
          </a:custGeom>
          <a:blipFill>
            <a:blip r:embed="rId6"/>
            <a:stretch>
              <a:fillRect l="0" t="0" r="0" b="0"/>
            </a:stretch>
          </a:blipFill>
        </p:spPr>
      </p:sp>
      <p:sp>
        <p:nvSpPr>
          <p:cNvPr name="TextBox 19" id="19"/>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20" id="20"/>
          <p:cNvSpPr txBox="true"/>
          <p:nvPr/>
        </p:nvSpPr>
        <p:spPr>
          <a:xfrm rot="0">
            <a:off x="582340" y="543252"/>
            <a:ext cx="2928541" cy="885170"/>
          </a:xfrm>
          <a:prstGeom prst="rect">
            <a:avLst/>
          </a:prstGeom>
        </p:spPr>
        <p:txBody>
          <a:bodyPr anchor="t" rtlCol="false" tIns="0" lIns="0" bIns="0" rIns="0">
            <a:spAutoFit/>
          </a:bodyPr>
          <a:lstStyle/>
          <a:p>
            <a:pPr algn="ctr">
              <a:lnSpc>
                <a:spcPts val="7386"/>
              </a:lnSpc>
              <a:spcBef>
                <a:spcPct val="0"/>
              </a:spcBef>
            </a:pPr>
            <a:r>
              <a:rPr lang="en-US" sz="5275">
                <a:solidFill>
                  <a:srgbClr val="2AED9A"/>
                </a:solidFill>
                <a:latin typeface="Montserrat"/>
                <a:ea typeface="Montserrat"/>
                <a:cs typeface="Montserrat"/>
                <a:sym typeface="Montserrat"/>
              </a:rPr>
              <a:t>MỞ ĐẦU</a:t>
            </a:r>
          </a:p>
        </p:txBody>
      </p:sp>
      <p:sp>
        <p:nvSpPr>
          <p:cNvPr name="TextBox 21" id="21"/>
          <p:cNvSpPr txBox="true"/>
          <p:nvPr/>
        </p:nvSpPr>
        <p:spPr>
          <a:xfrm rot="0">
            <a:off x="1092690" y="2270425"/>
            <a:ext cx="7973549" cy="5660425"/>
          </a:xfrm>
          <a:prstGeom prst="rect">
            <a:avLst/>
          </a:prstGeom>
        </p:spPr>
        <p:txBody>
          <a:bodyPr anchor="t" rtlCol="false" tIns="0" lIns="0" bIns="0" rIns="0">
            <a:spAutoFit/>
          </a:bodyPr>
          <a:lstStyle/>
          <a:p>
            <a:pPr algn="l">
              <a:lnSpc>
                <a:spcPts val="6431"/>
              </a:lnSpc>
            </a:pPr>
            <a:r>
              <a:rPr lang="en-US" sz="4593">
                <a:solidFill>
                  <a:srgbClr val="2AED9A"/>
                </a:solidFill>
                <a:latin typeface="Montserrat"/>
                <a:ea typeface="Montserrat"/>
                <a:cs typeface="Montserrat"/>
                <a:sym typeface="Montserrat"/>
              </a:rPr>
              <a:t>Phát biểu bài toán: </a:t>
            </a:r>
          </a:p>
          <a:p>
            <a:pPr algn="l">
              <a:lnSpc>
                <a:spcPts val="6431"/>
              </a:lnSpc>
              <a:spcBef>
                <a:spcPct val="0"/>
              </a:spcBef>
            </a:pPr>
            <a:r>
              <a:rPr lang="en-US" sz="4593">
                <a:solidFill>
                  <a:srgbClr val="2AED9A"/>
                </a:solidFill>
                <a:latin typeface="Montserrat"/>
                <a:ea typeface="Montserrat"/>
                <a:cs typeface="Montserrat"/>
                <a:sym typeface="Montserrat"/>
              </a:rPr>
              <a:t>gợi ý đường đi thông minh </a:t>
            </a:r>
          </a:p>
          <a:p>
            <a:pPr algn="l">
              <a:lnSpc>
                <a:spcPts val="6431"/>
              </a:lnSpc>
              <a:spcBef>
                <a:spcPct val="0"/>
              </a:spcBef>
            </a:pPr>
            <a:r>
              <a:rPr lang="en-US" sz="4593">
                <a:solidFill>
                  <a:srgbClr val="2AED9A"/>
                </a:solidFill>
                <a:latin typeface="Montserrat"/>
                <a:ea typeface="Montserrat"/>
                <a:cs typeface="Montserrat"/>
                <a:sym typeface="Montserrat"/>
              </a:rPr>
              <a:t>giữa các trường đại học trong phạm vi khu vực </a:t>
            </a:r>
          </a:p>
          <a:p>
            <a:pPr algn="l">
              <a:lnSpc>
                <a:spcPts val="6431"/>
              </a:lnSpc>
              <a:spcBef>
                <a:spcPct val="0"/>
              </a:spcBef>
            </a:pPr>
            <a:r>
              <a:rPr lang="en-US" sz="4593">
                <a:solidFill>
                  <a:srgbClr val="2AED9A"/>
                </a:solidFill>
                <a:latin typeface="Montserrat"/>
                <a:ea typeface="Montserrat"/>
                <a:cs typeface="Montserrat"/>
                <a:sym typeface="Montserrat"/>
              </a:rPr>
              <a:t>Thủ Đức bằng các thuật toán trong AI</a:t>
            </a:r>
          </a:p>
          <a:p>
            <a:pPr algn="l">
              <a:lnSpc>
                <a:spcPts val="6431"/>
              </a:lnSpc>
              <a:spcBef>
                <a:spcPct val="0"/>
              </a:spcBef>
            </a:pPr>
          </a:p>
        </p:txBody>
      </p:sp>
      <p:sp>
        <p:nvSpPr>
          <p:cNvPr name="TextBox 22" id="22"/>
          <p:cNvSpPr txBox="true"/>
          <p:nvPr/>
        </p:nvSpPr>
        <p:spPr>
          <a:xfrm rot="0">
            <a:off x="9066240" y="952500"/>
            <a:ext cx="2638444" cy="695338"/>
          </a:xfrm>
          <a:prstGeom prst="rect">
            <a:avLst/>
          </a:prstGeom>
        </p:spPr>
        <p:txBody>
          <a:bodyPr anchor="t" rtlCol="false" tIns="0" lIns="0" bIns="0" rIns="0">
            <a:spAutoFit/>
          </a:bodyPr>
          <a:lstStyle/>
          <a:p>
            <a:pPr algn="ctr">
              <a:lnSpc>
                <a:spcPts val="5774"/>
              </a:lnSpc>
              <a:spcBef>
                <a:spcPct val="0"/>
              </a:spcBef>
            </a:pPr>
            <a:r>
              <a:rPr lang="en-US" sz="4124">
                <a:solidFill>
                  <a:srgbClr val="2AED9A"/>
                </a:solidFill>
                <a:latin typeface="Montserrat"/>
                <a:ea typeface="Montserrat"/>
                <a:cs typeface="Montserrat"/>
                <a:sym typeface="Montserrat"/>
              </a:rPr>
              <a:t>Mục tiêu:</a:t>
            </a:r>
          </a:p>
        </p:txBody>
      </p:sp>
      <p:grpSp>
        <p:nvGrpSpPr>
          <p:cNvPr name="Group 23" id="23"/>
          <p:cNvGrpSpPr/>
          <p:nvPr/>
        </p:nvGrpSpPr>
        <p:grpSpPr>
          <a:xfrm rot="0">
            <a:off x="9895724" y="6387881"/>
            <a:ext cx="2334588" cy="1478962"/>
            <a:chOff x="0" y="0"/>
            <a:chExt cx="812800" cy="514909"/>
          </a:xfrm>
        </p:grpSpPr>
        <p:sp>
          <p:nvSpPr>
            <p:cNvPr name="Freeform 24" id="24"/>
            <p:cNvSpPr/>
            <p:nvPr/>
          </p:nvSpPr>
          <p:spPr>
            <a:xfrm flipH="false" flipV="false" rot="0">
              <a:off x="0" y="0"/>
              <a:ext cx="812811" cy="514909"/>
            </a:xfrm>
            <a:custGeom>
              <a:avLst/>
              <a:gdLst/>
              <a:ahLst/>
              <a:cxnLst/>
              <a:rect r="r" b="b" t="t" l="l"/>
              <a:pathLst>
                <a:path h="514909" w="812811">
                  <a:moveTo>
                    <a:pt x="530371" y="0"/>
                  </a:moveTo>
                  <a:lnTo>
                    <a:pt x="282407" y="0"/>
                  </a:lnTo>
                  <a:cubicBezTo>
                    <a:pt x="126426" y="0"/>
                    <a:pt x="0" y="89423"/>
                    <a:pt x="0" y="199730"/>
                  </a:cubicBezTo>
                  <a:cubicBezTo>
                    <a:pt x="0" y="279586"/>
                    <a:pt x="66279" y="348468"/>
                    <a:pt x="162037" y="380427"/>
                  </a:cubicBezTo>
                  <a:lnTo>
                    <a:pt x="162037" y="514909"/>
                  </a:lnTo>
                  <a:lnTo>
                    <a:pt x="353844" y="399455"/>
                  </a:lnTo>
                  <a:lnTo>
                    <a:pt x="530371" y="399455"/>
                  </a:lnTo>
                  <a:cubicBezTo>
                    <a:pt x="686363" y="399455"/>
                    <a:pt x="812800" y="310031"/>
                    <a:pt x="812800" y="199723"/>
                  </a:cubicBezTo>
                  <a:cubicBezTo>
                    <a:pt x="812811" y="89423"/>
                    <a:pt x="686363" y="0"/>
                    <a:pt x="530371" y="0"/>
                  </a:cubicBezTo>
                  <a:close/>
                </a:path>
              </a:pathLst>
            </a:custGeom>
            <a:solidFill>
              <a:srgbClr val="F92A05"/>
            </a:solidFill>
          </p:spPr>
        </p:sp>
        <p:sp>
          <p:nvSpPr>
            <p:cNvPr name="TextBox 25" id="25"/>
            <p:cNvSpPr txBox="true"/>
            <p:nvPr/>
          </p:nvSpPr>
          <p:spPr>
            <a:xfrm>
              <a:off x="0" y="-20041"/>
              <a:ext cx="812800" cy="397028"/>
            </a:xfrm>
            <a:prstGeom prst="rect">
              <a:avLst/>
            </a:prstGeom>
          </p:spPr>
          <p:txBody>
            <a:bodyPr anchor="ctr" rtlCol="false" tIns="50800" lIns="50800" bIns="50800" rIns="50800"/>
            <a:lstStyle/>
            <a:p>
              <a:pPr algn="ctr">
                <a:lnSpc>
                  <a:spcPts val="3114"/>
                </a:lnSpc>
              </a:pPr>
              <a:r>
                <a:rPr lang="en-US" b="true" sz="2224">
                  <a:solidFill>
                    <a:srgbClr val="000000"/>
                  </a:solidFill>
                  <a:latin typeface="Montserrat Bold"/>
                  <a:ea typeface="Montserrat Bold"/>
                  <a:cs typeface="Montserrat Bold"/>
                  <a:sym typeface="Montserrat Bold"/>
                </a:rPr>
                <a:t>TP. Thủ Đức</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580983" y="687794"/>
            <a:ext cx="5789836" cy="634265"/>
            <a:chOff x="0" y="0"/>
            <a:chExt cx="1524895" cy="167049"/>
          </a:xfrm>
        </p:grpSpPr>
        <p:sp>
          <p:nvSpPr>
            <p:cNvPr name="Freeform 8" id="8"/>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grpSp>
        <p:nvGrpSpPr>
          <p:cNvPr name="Group 10" id="10"/>
          <p:cNvGrpSpPr/>
          <p:nvPr/>
        </p:nvGrpSpPr>
        <p:grpSpPr>
          <a:xfrm rot="0">
            <a:off x="8400682" y="1341918"/>
            <a:ext cx="10355591" cy="1670808"/>
            <a:chOff x="0" y="0"/>
            <a:chExt cx="2727398" cy="440048"/>
          </a:xfrm>
        </p:grpSpPr>
        <p:sp>
          <p:nvSpPr>
            <p:cNvPr name="Freeform 11" id="11"/>
            <p:cNvSpPr/>
            <p:nvPr/>
          </p:nvSpPr>
          <p:spPr>
            <a:xfrm flipH="false" flipV="false" rot="0">
              <a:off x="0" y="0"/>
              <a:ext cx="2727398" cy="440048"/>
            </a:xfrm>
            <a:custGeom>
              <a:avLst/>
              <a:gdLst/>
              <a:ahLst/>
              <a:cxnLst/>
              <a:rect r="r" b="b" t="t" l="l"/>
              <a:pathLst>
                <a:path h="440048" w="2727398">
                  <a:moveTo>
                    <a:pt x="0" y="0"/>
                  </a:moveTo>
                  <a:lnTo>
                    <a:pt x="2727398" y="0"/>
                  </a:lnTo>
                  <a:lnTo>
                    <a:pt x="2727398" y="440048"/>
                  </a:lnTo>
                  <a:lnTo>
                    <a:pt x="0" y="440048"/>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12" id="12"/>
            <p:cNvSpPr txBox="true"/>
            <p:nvPr/>
          </p:nvSpPr>
          <p:spPr>
            <a:xfrm>
              <a:off x="0" y="-38100"/>
              <a:ext cx="2727398" cy="47814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700108" y="3012726"/>
            <a:ext cx="4215560" cy="4215560"/>
          </a:xfrm>
          <a:custGeom>
            <a:avLst/>
            <a:gdLst/>
            <a:ahLst/>
            <a:cxnLst/>
            <a:rect r="r" b="b" t="t" l="l"/>
            <a:pathLst>
              <a:path h="4215560" w="4215560">
                <a:moveTo>
                  <a:pt x="0" y="0"/>
                </a:moveTo>
                <a:lnTo>
                  <a:pt x="4215560" y="0"/>
                </a:lnTo>
                <a:lnTo>
                  <a:pt x="4215560" y="4215560"/>
                </a:lnTo>
                <a:lnTo>
                  <a:pt x="0" y="421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560239" y="3140828"/>
            <a:ext cx="4228830" cy="4228830"/>
          </a:xfrm>
          <a:custGeom>
            <a:avLst/>
            <a:gdLst/>
            <a:ahLst/>
            <a:cxnLst/>
            <a:rect r="r" b="b" t="t" l="l"/>
            <a:pathLst>
              <a:path h="4228830" w="4228830">
                <a:moveTo>
                  <a:pt x="0" y="0"/>
                </a:moveTo>
                <a:lnTo>
                  <a:pt x="4228830" y="0"/>
                </a:lnTo>
                <a:lnTo>
                  <a:pt x="4228830" y="4228830"/>
                </a:lnTo>
                <a:lnTo>
                  <a:pt x="0" y="4228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436894" y="3035720"/>
            <a:ext cx="4215560" cy="4215560"/>
          </a:xfrm>
          <a:custGeom>
            <a:avLst/>
            <a:gdLst/>
            <a:ahLst/>
            <a:cxnLst/>
            <a:rect r="r" b="b" t="t" l="l"/>
            <a:pathLst>
              <a:path h="4215560" w="4215560">
                <a:moveTo>
                  <a:pt x="0" y="0"/>
                </a:moveTo>
                <a:lnTo>
                  <a:pt x="4215561" y="0"/>
                </a:lnTo>
                <a:lnTo>
                  <a:pt x="4215561" y="4215560"/>
                </a:lnTo>
                <a:lnTo>
                  <a:pt x="0" y="421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0">
            <a:off x="17259300" y="9532342"/>
            <a:ext cx="545094" cy="548083"/>
          </a:xfrm>
          <a:custGeom>
            <a:avLst/>
            <a:gdLst/>
            <a:ahLst/>
            <a:cxnLst/>
            <a:rect r="r" b="b" t="t" l="l"/>
            <a:pathLst>
              <a:path h="548083" w="545094">
                <a:moveTo>
                  <a:pt x="545094" y="0"/>
                </a:moveTo>
                <a:lnTo>
                  <a:pt x="0" y="0"/>
                </a:lnTo>
                <a:lnTo>
                  <a:pt x="0" y="548083"/>
                </a:lnTo>
                <a:lnTo>
                  <a:pt x="545094" y="548083"/>
                </a:lnTo>
                <a:lnTo>
                  <a:pt x="5450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2044288" y="3581546"/>
            <a:ext cx="3744301" cy="3077921"/>
          </a:xfrm>
          <a:custGeom>
            <a:avLst/>
            <a:gdLst/>
            <a:ahLst/>
            <a:cxnLst/>
            <a:rect r="r" b="b" t="t" l="l"/>
            <a:pathLst>
              <a:path h="3077921" w="3744301">
                <a:moveTo>
                  <a:pt x="0" y="0"/>
                </a:moveTo>
                <a:lnTo>
                  <a:pt x="3744301" y="0"/>
                </a:lnTo>
                <a:lnTo>
                  <a:pt x="3744301" y="3077921"/>
                </a:lnTo>
                <a:lnTo>
                  <a:pt x="0" y="3077921"/>
                </a:lnTo>
                <a:lnTo>
                  <a:pt x="0" y="0"/>
                </a:lnTo>
                <a:close/>
              </a:path>
            </a:pathLst>
          </a:custGeom>
          <a:blipFill>
            <a:blip r:embed="rId9"/>
            <a:stretch>
              <a:fillRect l="0" t="0" r="-55901" b="0"/>
            </a:stretch>
          </a:blipFill>
        </p:spPr>
      </p:sp>
      <p:sp>
        <p:nvSpPr>
          <p:cNvPr name="Freeform 18" id="18"/>
          <p:cNvSpPr/>
          <p:nvPr/>
        </p:nvSpPr>
        <p:spPr>
          <a:xfrm flipH="false" flipV="false" rot="0">
            <a:off x="13838163" y="4082975"/>
            <a:ext cx="3693684" cy="2121050"/>
          </a:xfrm>
          <a:custGeom>
            <a:avLst/>
            <a:gdLst/>
            <a:ahLst/>
            <a:cxnLst/>
            <a:rect r="r" b="b" t="t" l="l"/>
            <a:pathLst>
              <a:path h="2121050" w="3693684">
                <a:moveTo>
                  <a:pt x="0" y="0"/>
                </a:moveTo>
                <a:lnTo>
                  <a:pt x="3693684" y="0"/>
                </a:lnTo>
                <a:lnTo>
                  <a:pt x="3693684" y="2121050"/>
                </a:lnTo>
                <a:lnTo>
                  <a:pt x="0" y="2121050"/>
                </a:lnTo>
                <a:lnTo>
                  <a:pt x="0" y="0"/>
                </a:lnTo>
                <a:close/>
              </a:path>
            </a:pathLst>
          </a:custGeom>
          <a:blipFill>
            <a:blip r:embed="rId10"/>
            <a:stretch>
              <a:fillRect l="-2687" t="0" r="-4329" b="0"/>
            </a:stretch>
          </a:blipFill>
        </p:spPr>
      </p:sp>
      <p:sp>
        <p:nvSpPr>
          <p:cNvPr name="Freeform 19" id="19"/>
          <p:cNvSpPr/>
          <p:nvPr/>
        </p:nvSpPr>
        <p:spPr>
          <a:xfrm flipH="false" flipV="false" rot="0">
            <a:off x="4878051" y="7817333"/>
            <a:ext cx="9837458" cy="1771964"/>
          </a:xfrm>
          <a:custGeom>
            <a:avLst/>
            <a:gdLst/>
            <a:ahLst/>
            <a:cxnLst/>
            <a:rect r="r" b="b" t="t" l="l"/>
            <a:pathLst>
              <a:path h="1771964" w="9837458">
                <a:moveTo>
                  <a:pt x="0" y="0"/>
                </a:moveTo>
                <a:lnTo>
                  <a:pt x="9837458" y="0"/>
                </a:lnTo>
                <a:lnTo>
                  <a:pt x="9837458" y="1771964"/>
                </a:lnTo>
                <a:lnTo>
                  <a:pt x="0" y="1771964"/>
                </a:lnTo>
                <a:lnTo>
                  <a:pt x="0" y="0"/>
                </a:lnTo>
                <a:close/>
              </a:path>
            </a:pathLst>
          </a:custGeom>
          <a:blipFill>
            <a:blip r:embed="rId11"/>
            <a:stretch>
              <a:fillRect l="0" t="0" r="0" b="0"/>
            </a:stretch>
          </a:blipFill>
        </p:spPr>
      </p:sp>
      <p:sp>
        <p:nvSpPr>
          <p:cNvPr name="Freeform 20" id="20"/>
          <p:cNvSpPr/>
          <p:nvPr/>
        </p:nvSpPr>
        <p:spPr>
          <a:xfrm flipH="false" flipV="false" rot="0">
            <a:off x="7929991" y="3809298"/>
            <a:ext cx="3733578" cy="2891889"/>
          </a:xfrm>
          <a:custGeom>
            <a:avLst/>
            <a:gdLst/>
            <a:ahLst/>
            <a:cxnLst/>
            <a:rect r="r" b="b" t="t" l="l"/>
            <a:pathLst>
              <a:path h="2891889" w="3733578">
                <a:moveTo>
                  <a:pt x="0" y="0"/>
                </a:moveTo>
                <a:lnTo>
                  <a:pt x="3733578" y="0"/>
                </a:lnTo>
                <a:lnTo>
                  <a:pt x="3733578" y="2891889"/>
                </a:lnTo>
                <a:lnTo>
                  <a:pt x="0" y="2891889"/>
                </a:lnTo>
                <a:lnTo>
                  <a:pt x="0" y="0"/>
                </a:lnTo>
                <a:close/>
              </a:path>
            </a:pathLst>
          </a:custGeom>
          <a:blipFill>
            <a:blip r:embed="rId12"/>
            <a:stretch>
              <a:fillRect l="-5663" t="0" r="-167608" b="-39697"/>
            </a:stretch>
          </a:blipFill>
        </p:spPr>
      </p:sp>
      <p:sp>
        <p:nvSpPr>
          <p:cNvPr name="TextBox 21" id="21"/>
          <p:cNvSpPr txBox="true"/>
          <p:nvPr/>
        </p:nvSpPr>
        <p:spPr>
          <a:xfrm rot="0">
            <a:off x="2832586" y="783306"/>
            <a:ext cx="1875093" cy="405142"/>
          </a:xfrm>
          <a:prstGeom prst="rect">
            <a:avLst/>
          </a:prstGeom>
        </p:spPr>
        <p:txBody>
          <a:bodyPr anchor="t" rtlCol="false" tIns="0" lIns="0" bIns="0" rIns="0">
            <a:spAutoFit/>
          </a:bodyPr>
          <a:lstStyle/>
          <a:p>
            <a:pPr algn="l">
              <a:lnSpc>
                <a:spcPts val="3394"/>
              </a:lnSpc>
              <a:spcBef>
                <a:spcPct val="0"/>
              </a:spcBef>
            </a:pPr>
            <a:r>
              <a:rPr lang="en-US" sz="2424">
                <a:solidFill>
                  <a:srgbClr val="FFFFFF"/>
                </a:solidFill>
                <a:latin typeface="Montserrat"/>
                <a:ea typeface="Montserrat"/>
                <a:cs typeface="Montserrat"/>
                <a:sym typeface="Montserrat"/>
              </a:rPr>
              <a:t>NỘI DUNG</a:t>
            </a:r>
          </a:p>
        </p:txBody>
      </p:sp>
      <p:sp>
        <p:nvSpPr>
          <p:cNvPr name="TextBox 22" id="22"/>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b="true" sz="1824">
                <a:solidFill>
                  <a:srgbClr val="05F4F9"/>
                </a:solidFill>
                <a:latin typeface="Montserrat Bold"/>
                <a:ea typeface="Montserrat Bold"/>
                <a:cs typeface="Montserrat Bold"/>
                <a:sym typeface="Montserrat Bold"/>
              </a:rPr>
              <a:t>Dữ liệu</a:t>
            </a:r>
          </a:p>
        </p:txBody>
      </p:sp>
      <p:sp>
        <p:nvSpPr>
          <p:cNvPr name="TextBox 23" id="23"/>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Thuật toán</a:t>
            </a:r>
          </a:p>
        </p:txBody>
      </p:sp>
      <p:sp>
        <p:nvSpPr>
          <p:cNvPr name="TextBox 24" id="24"/>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Giao diện</a:t>
            </a:r>
          </a:p>
        </p:txBody>
      </p:sp>
      <p:sp>
        <p:nvSpPr>
          <p:cNvPr name="TextBox 25" id="25"/>
          <p:cNvSpPr txBox="true"/>
          <p:nvPr/>
        </p:nvSpPr>
        <p:spPr>
          <a:xfrm rot="0">
            <a:off x="8950260" y="1696883"/>
            <a:ext cx="8542268" cy="1046602"/>
          </a:xfrm>
          <a:prstGeom prst="rect">
            <a:avLst/>
          </a:prstGeom>
        </p:spPr>
        <p:txBody>
          <a:bodyPr anchor="t" rtlCol="false" tIns="0" lIns="0" bIns="0" rIns="0">
            <a:spAutoFit/>
          </a:bodyPr>
          <a:lstStyle/>
          <a:p>
            <a:pPr algn="ctr">
              <a:lnSpc>
                <a:spcPts val="7950"/>
              </a:lnSpc>
            </a:pPr>
            <a:r>
              <a:rPr lang="en-US" sz="7430" b="true">
                <a:solidFill>
                  <a:srgbClr val="FFFFFF"/>
                </a:solidFill>
                <a:latin typeface="Montserrat Bold"/>
                <a:ea typeface="Montserrat Bold"/>
                <a:cs typeface="Montserrat Bold"/>
                <a:sym typeface="Montserrat Bold"/>
              </a:rPr>
              <a:t>Dữ liệu đầu vào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580983" y="687794"/>
            <a:ext cx="5789836" cy="634265"/>
            <a:chOff x="0" y="0"/>
            <a:chExt cx="1524895" cy="167049"/>
          </a:xfrm>
        </p:grpSpPr>
        <p:sp>
          <p:nvSpPr>
            <p:cNvPr name="Freeform 8" id="8"/>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grpSp>
        <p:nvGrpSpPr>
          <p:cNvPr name="Group 10" id="10"/>
          <p:cNvGrpSpPr/>
          <p:nvPr/>
        </p:nvGrpSpPr>
        <p:grpSpPr>
          <a:xfrm rot="0">
            <a:off x="8400682" y="1341918"/>
            <a:ext cx="10355591" cy="1670808"/>
            <a:chOff x="0" y="0"/>
            <a:chExt cx="2727398" cy="440048"/>
          </a:xfrm>
        </p:grpSpPr>
        <p:sp>
          <p:nvSpPr>
            <p:cNvPr name="Freeform 11" id="11"/>
            <p:cNvSpPr/>
            <p:nvPr/>
          </p:nvSpPr>
          <p:spPr>
            <a:xfrm flipH="false" flipV="false" rot="0">
              <a:off x="0" y="0"/>
              <a:ext cx="2727398" cy="440048"/>
            </a:xfrm>
            <a:custGeom>
              <a:avLst/>
              <a:gdLst/>
              <a:ahLst/>
              <a:cxnLst/>
              <a:rect r="r" b="b" t="t" l="l"/>
              <a:pathLst>
                <a:path h="440048" w="2727398">
                  <a:moveTo>
                    <a:pt x="0" y="0"/>
                  </a:moveTo>
                  <a:lnTo>
                    <a:pt x="2727398" y="0"/>
                  </a:lnTo>
                  <a:lnTo>
                    <a:pt x="2727398" y="440048"/>
                  </a:lnTo>
                  <a:lnTo>
                    <a:pt x="0" y="440048"/>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12" id="12"/>
            <p:cNvSpPr txBox="true"/>
            <p:nvPr/>
          </p:nvSpPr>
          <p:spPr>
            <a:xfrm>
              <a:off x="0" y="-38100"/>
              <a:ext cx="2727398" cy="47814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true" flipV="false" rot="0">
            <a:off x="17259300" y="9532342"/>
            <a:ext cx="545094" cy="548083"/>
          </a:xfrm>
          <a:custGeom>
            <a:avLst/>
            <a:gdLst/>
            <a:ahLst/>
            <a:cxnLst/>
            <a:rect r="r" b="b" t="t" l="l"/>
            <a:pathLst>
              <a:path h="548083" w="545094">
                <a:moveTo>
                  <a:pt x="545094" y="0"/>
                </a:moveTo>
                <a:lnTo>
                  <a:pt x="0" y="0"/>
                </a:lnTo>
                <a:lnTo>
                  <a:pt x="0" y="548083"/>
                </a:lnTo>
                <a:lnTo>
                  <a:pt x="545094" y="548083"/>
                </a:lnTo>
                <a:lnTo>
                  <a:pt x="5450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832586" y="783306"/>
            <a:ext cx="1875093" cy="405142"/>
          </a:xfrm>
          <a:prstGeom prst="rect">
            <a:avLst/>
          </a:prstGeom>
        </p:spPr>
        <p:txBody>
          <a:bodyPr anchor="t" rtlCol="false" tIns="0" lIns="0" bIns="0" rIns="0">
            <a:spAutoFit/>
          </a:bodyPr>
          <a:lstStyle/>
          <a:p>
            <a:pPr algn="l">
              <a:lnSpc>
                <a:spcPts val="3394"/>
              </a:lnSpc>
              <a:spcBef>
                <a:spcPct val="0"/>
              </a:spcBef>
            </a:pPr>
            <a:r>
              <a:rPr lang="en-US" sz="2424">
                <a:solidFill>
                  <a:srgbClr val="FFFFFF"/>
                </a:solidFill>
                <a:latin typeface="Montserrat"/>
                <a:ea typeface="Montserrat"/>
                <a:cs typeface="Montserrat"/>
                <a:sym typeface="Montserrat"/>
              </a:rPr>
              <a:t>NỘI DUNG</a:t>
            </a:r>
          </a:p>
        </p:txBody>
      </p:sp>
      <p:sp>
        <p:nvSpPr>
          <p:cNvPr name="TextBox 15" id="15"/>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Dữ liệu</a:t>
            </a:r>
          </a:p>
        </p:txBody>
      </p:sp>
      <p:sp>
        <p:nvSpPr>
          <p:cNvPr name="TextBox 16" id="16"/>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b="true" sz="1824">
                <a:solidFill>
                  <a:srgbClr val="05F4F9"/>
                </a:solidFill>
                <a:latin typeface="Montserrat Bold"/>
                <a:ea typeface="Montserrat Bold"/>
                <a:cs typeface="Montserrat Bold"/>
                <a:sym typeface="Montserrat Bold"/>
              </a:rPr>
              <a:t>Thuật toán</a:t>
            </a:r>
          </a:p>
        </p:txBody>
      </p:sp>
      <p:sp>
        <p:nvSpPr>
          <p:cNvPr name="TextBox 17" id="17"/>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Giao diện</a:t>
            </a:r>
          </a:p>
        </p:txBody>
      </p:sp>
      <p:sp>
        <p:nvSpPr>
          <p:cNvPr name="TextBox 18" id="18"/>
          <p:cNvSpPr txBox="true"/>
          <p:nvPr/>
        </p:nvSpPr>
        <p:spPr>
          <a:xfrm rot="0">
            <a:off x="8950260" y="1696883"/>
            <a:ext cx="8542268" cy="1046602"/>
          </a:xfrm>
          <a:prstGeom prst="rect">
            <a:avLst/>
          </a:prstGeom>
        </p:spPr>
        <p:txBody>
          <a:bodyPr anchor="t" rtlCol="false" tIns="0" lIns="0" bIns="0" rIns="0">
            <a:spAutoFit/>
          </a:bodyPr>
          <a:lstStyle/>
          <a:p>
            <a:pPr algn="ctr">
              <a:lnSpc>
                <a:spcPts val="7950"/>
              </a:lnSpc>
            </a:pPr>
            <a:r>
              <a:rPr lang="en-US" sz="7430" b="true">
                <a:solidFill>
                  <a:srgbClr val="FFFFFF"/>
                </a:solidFill>
                <a:latin typeface="Montserrat Bold"/>
                <a:ea typeface="Montserrat Bold"/>
                <a:cs typeface="Montserrat Bold"/>
                <a:sym typeface="Montserrat Bold"/>
              </a:rPr>
              <a:t>Thuật toán</a:t>
            </a:r>
          </a:p>
        </p:txBody>
      </p:sp>
      <p:sp>
        <p:nvSpPr>
          <p:cNvPr name="Freeform 19" id="19"/>
          <p:cNvSpPr/>
          <p:nvPr/>
        </p:nvSpPr>
        <p:spPr>
          <a:xfrm flipH="false" flipV="false" rot="0">
            <a:off x="0" y="3012726"/>
            <a:ext cx="3653994" cy="7573045"/>
          </a:xfrm>
          <a:custGeom>
            <a:avLst/>
            <a:gdLst/>
            <a:ahLst/>
            <a:cxnLst/>
            <a:rect r="r" b="b" t="t" l="l"/>
            <a:pathLst>
              <a:path h="7573045" w="3653994">
                <a:moveTo>
                  <a:pt x="0" y="0"/>
                </a:moveTo>
                <a:lnTo>
                  <a:pt x="3653994" y="0"/>
                </a:lnTo>
                <a:lnTo>
                  <a:pt x="3653994" y="7573045"/>
                </a:lnTo>
                <a:lnTo>
                  <a:pt x="0" y="7573045"/>
                </a:lnTo>
                <a:lnTo>
                  <a:pt x="0" y="0"/>
                </a:lnTo>
                <a:close/>
              </a:path>
            </a:pathLst>
          </a:custGeom>
          <a:blipFill>
            <a:blip r:embed="rId7"/>
            <a:stretch>
              <a:fillRect l="0" t="0" r="0" b="0"/>
            </a:stretch>
          </a:blipFill>
        </p:spPr>
      </p:sp>
      <p:sp>
        <p:nvSpPr>
          <p:cNvPr name="Freeform 20" id="20"/>
          <p:cNvSpPr/>
          <p:nvPr/>
        </p:nvSpPr>
        <p:spPr>
          <a:xfrm flipH="false" flipV="false" rot="0">
            <a:off x="1700108" y="1823178"/>
            <a:ext cx="2969125" cy="2915141"/>
          </a:xfrm>
          <a:custGeom>
            <a:avLst/>
            <a:gdLst/>
            <a:ahLst/>
            <a:cxnLst/>
            <a:rect r="r" b="b" t="t" l="l"/>
            <a:pathLst>
              <a:path h="2915141" w="2969125">
                <a:moveTo>
                  <a:pt x="0" y="0"/>
                </a:moveTo>
                <a:lnTo>
                  <a:pt x="2969125" y="0"/>
                </a:lnTo>
                <a:lnTo>
                  <a:pt x="2969125" y="2915141"/>
                </a:lnTo>
                <a:lnTo>
                  <a:pt x="0" y="29151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5323596" y="4814963"/>
            <a:ext cx="3287547" cy="3227774"/>
          </a:xfrm>
          <a:custGeom>
            <a:avLst/>
            <a:gdLst/>
            <a:ahLst/>
            <a:cxnLst/>
            <a:rect r="r" b="b" t="t" l="l"/>
            <a:pathLst>
              <a:path h="3227774" w="3287547">
                <a:moveTo>
                  <a:pt x="0" y="0"/>
                </a:moveTo>
                <a:lnTo>
                  <a:pt x="3287548" y="0"/>
                </a:lnTo>
                <a:lnTo>
                  <a:pt x="3287548" y="3227774"/>
                </a:lnTo>
                <a:lnTo>
                  <a:pt x="0" y="32277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a:grpSpLocks noChangeAspect="true"/>
          </p:cNvGrpSpPr>
          <p:nvPr/>
        </p:nvGrpSpPr>
        <p:grpSpPr>
          <a:xfrm rot="0">
            <a:off x="6166251" y="5438822"/>
            <a:ext cx="1980056" cy="1980056"/>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18" t="0" r="-24618" b="0"/>
              </a:stretch>
            </a:blipFill>
          </p:spPr>
        </p:sp>
      </p:grpSp>
      <p:sp>
        <p:nvSpPr>
          <p:cNvPr name="TextBox 26" id="26"/>
          <p:cNvSpPr txBox="true"/>
          <p:nvPr/>
        </p:nvSpPr>
        <p:spPr>
          <a:xfrm rot="0">
            <a:off x="8974819" y="3690477"/>
            <a:ext cx="8331875" cy="5145063"/>
          </a:xfrm>
          <a:prstGeom prst="rect">
            <a:avLst/>
          </a:prstGeom>
        </p:spPr>
        <p:txBody>
          <a:bodyPr anchor="t" rtlCol="false" tIns="0" lIns="0" bIns="0" rIns="0">
            <a:spAutoFit/>
          </a:bodyPr>
          <a:lstStyle/>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Breadth-first Search (BFS)</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Depth-first Search (DFS)</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Uniform Cost Search (UCS)</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A* Algorithm</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Genetic Algorithm</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Sensorless</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Backtracking Algorithm</a:t>
            </a:r>
          </a:p>
          <a:p>
            <a:pPr algn="l" marL="1028638" indent="-514319" lvl="1">
              <a:lnSpc>
                <a:spcPts val="4954"/>
              </a:lnSpc>
              <a:buFont typeface="Arial"/>
              <a:buChar char="•"/>
            </a:pPr>
            <a:r>
              <a:rPr lang="en-US" sz="4764">
                <a:solidFill>
                  <a:srgbClr val="FFFFFF"/>
                </a:solidFill>
                <a:latin typeface="Times New Roman"/>
                <a:ea typeface="Times New Roman"/>
                <a:cs typeface="Times New Roman"/>
                <a:sym typeface="Times New Roman"/>
              </a:rPr>
              <a:t>Q-Learning Algorithm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00108" y="687794"/>
            <a:ext cx="3623488" cy="634265"/>
            <a:chOff x="0" y="0"/>
            <a:chExt cx="954334" cy="167049"/>
          </a:xfrm>
        </p:grpSpPr>
        <p:sp>
          <p:nvSpPr>
            <p:cNvPr name="Freeform 4" id="4"/>
            <p:cNvSpPr/>
            <p:nvPr/>
          </p:nvSpPr>
          <p:spPr>
            <a:xfrm flipH="false" flipV="false" rot="0">
              <a:off x="0" y="0"/>
              <a:ext cx="954334" cy="167049"/>
            </a:xfrm>
            <a:custGeom>
              <a:avLst/>
              <a:gdLst/>
              <a:ahLst/>
              <a:cxnLst/>
              <a:rect r="r" b="b" t="t" l="l"/>
              <a:pathLst>
                <a:path h="167049" w="954334">
                  <a:moveTo>
                    <a:pt x="83525" y="0"/>
                  </a:moveTo>
                  <a:lnTo>
                    <a:pt x="870810" y="0"/>
                  </a:lnTo>
                  <a:cubicBezTo>
                    <a:pt x="892962" y="0"/>
                    <a:pt x="914207" y="8800"/>
                    <a:pt x="929871" y="24464"/>
                  </a:cubicBezTo>
                  <a:cubicBezTo>
                    <a:pt x="945535" y="40128"/>
                    <a:pt x="954334" y="61373"/>
                    <a:pt x="954334" y="83525"/>
                  </a:cubicBezTo>
                  <a:lnTo>
                    <a:pt x="954334" y="83525"/>
                  </a:lnTo>
                  <a:cubicBezTo>
                    <a:pt x="954334" y="129654"/>
                    <a:pt x="916939" y="167049"/>
                    <a:pt x="870810"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C6269E">
                    <a:alpha val="50000"/>
                  </a:srgbClr>
                </a:gs>
                <a:gs pos="100000">
                  <a:srgbClr val="DDBAFF">
                    <a:alpha val="6000"/>
                  </a:srgbClr>
                </a:gs>
              </a:gsLst>
              <a:lin ang="0"/>
            </a:gradFill>
            <a:ln w="28575" cap="rnd">
              <a:solidFill>
                <a:srgbClr val="FFFFFF">
                  <a:alpha val="49804"/>
                </a:srgbClr>
              </a:solidFill>
              <a:prstDash val="solid"/>
              <a:round/>
            </a:ln>
          </p:spPr>
        </p:sp>
        <p:sp>
          <p:nvSpPr>
            <p:cNvPr name="TextBox 5" id="5"/>
            <p:cNvSpPr txBox="true"/>
            <p:nvPr/>
          </p:nvSpPr>
          <p:spPr>
            <a:xfrm>
              <a:off x="0" y="28575"/>
              <a:ext cx="954334" cy="13847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2224727" y="842405"/>
            <a:ext cx="359015" cy="325072"/>
          </a:xfrm>
          <a:custGeom>
            <a:avLst/>
            <a:gdLst/>
            <a:ahLst/>
            <a:cxnLst/>
            <a:rect r="r" b="b" t="t" l="l"/>
            <a:pathLst>
              <a:path h="325072" w="359015">
                <a:moveTo>
                  <a:pt x="0" y="0"/>
                </a:moveTo>
                <a:lnTo>
                  <a:pt x="359015" y="0"/>
                </a:lnTo>
                <a:lnTo>
                  <a:pt x="359015" y="325072"/>
                </a:lnTo>
                <a:lnTo>
                  <a:pt x="0" y="325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580983" y="687794"/>
            <a:ext cx="5789836" cy="634265"/>
            <a:chOff x="0" y="0"/>
            <a:chExt cx="1524895" cy="167049"/>
          </a:xfrm>
        </p:grpSpPr>
        <p:sp>
          <p:nvSpPr>
            <p:cNvPr name="Freeform 8" id="8"/>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9" id="9"/>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grpSp>
        <p:nvGrpSpPr>
          <p:cNvPr name="Group 10" id="10"/>
          <p:cNvGrpSpPr/>
          <p:nvPr/>
        </p:nvGrpSpPr>
        <p:grpSpPr>
          <a:xfrm rot="0">
            <a:off x="9935803" y="1611158"/>
            <a:ext cx="8352197" cy="1670808"/>
            <a:chOff x="0" y="0"/>
            <a:chExt cx="2199756" cy="440048"/>
          </a:xfrm>
        </p:grpSpPr>
        <p:sp>
          <p:nvSpPr>
            <p:cNvPr name="Freeform 11" id="11"/>
            <p:cNvSpPr/>
            <p:nvPr/>
          </p:nvSpPr>
          <p:spPr>
            <a:xfrm flipH="false" flipV="false" rot="0">
              <a:off x="0" y="0"/>
              <a:ext cx="2199756" cy="440048"/>
            </a:xfrm>
            <a:custGeom>
              <a:avLst/>
              <a:gdLst/>
              <a:ahLst/>
              <a:cxnLst/>
              <a:rect r="r" b="b" t="t" l="l"/>
              <a:pathLst>
                <a:path h="440048" w="2199756">
                  <a:moveTo>
                    <a:pt x="0" y="0"/>
                  </a:moveTo>
                  <a:lnTo>
                    <a:pt x="2199756" y="0"/>
                  </a:lnTo>
                  <a:lnTo>
                    <a:pt x="2199756" y="440048"/>
                  </a:lnTo>
                  <a:lnTo>
                    <a:pt x="0" y="440048"/>
                  </a:lnTo>
                  <a:close/>
                </a:path>
              </a:pathLst>
            </a:custGeom>
            <a:gradFill rotWithShape="true">
              <a:gsLst>
                <a:gs pos="0">
                  <a:srgbClr val="50082B">
                    <a:alpha val="71520"/>
                  </a:srgbClr>
                </a:gs>
                <a:gs pos="33333">
                  <a:srgbClr val="46152C">
                    <a:alpha val="96000"/>
                  </a:srgbClr>
                </a:gs>
                <a:gs pos="66667">
                  <a:srgbClr val="652B56">
                    <a:alpha val="96000"/>
                  </a:srgbClr>
                </a:gs>
                <a:gs pos="100000">
                  <a:srgbClr val="652B56">
                    <a:alpha val="0"/>
                  </a:srgbClr>
                </a:gs>
              </a:gsLst>
              <a:lin ang="0"/>
            </a:gradFill>
          </p:spPr>
        </p:sp>
        <p:sp>
          <p:nvSpPr>
            <p:cNvPr name="TextBox 12" id="12"/>
            <p:cNvSpPr txBox="true"/>
            <p:nvPr/>
          </p:nvSpPr>
          <p:spPr>
            <a:xfrm>
              <a:off x="0" y="-38100"/>
              <a:ext cx="2199756" cy="478148"/>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540988" y="1559590"/>
            <a:ext cx="8333383" cy="8333383"/>
          </a:xfrm>
          <a:custGeom>
            <a:avLst/>
            <a:gdLst/>
            <a:ahLst/>
            <a:cxnLst/>
            <a:rect r="r" b="b" t="t" l="l"/>
            <a:pathLst>
              <a:path h="8333383" w="8333383">
                <a:moveTo>
                  <a:pt x="0" y="0"/>
                </a:moveTo>
                <a:lnTo>
                  <a:pt x="8333383" y="0"/>
                </a:lnTo>
                <a:lnTo>
                  <a:pt x="8333383" y="8333383"/>
                </a:lnTo>
                <a:lnTo>
                  <a:pt x="0" y="83333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439647" y="3567717"/>
            <a:ext cx="4465186" cy="4465186"/>
          </a:xfrm>
          <a:custGeom>
            <a:avLst/>
            <a:gdLst/>
            <a:ahLst/>
            <a:cxnLst/>
            <a:rect r="r" b="b" t="t" l="l"/>
            <a:pathLst>
              <a:path h="4465186" w="4465186">
                <a:moveTo>
                  <a:pt x="0" y="0"/>
                </a:moveTo>
                <a:lnTo>
                  <a:pt x="4465186" y="0"/>
                </a:lnTo>
                <a:lnTo>
                  <a:pt x="4465186" y="4465185"/>
                </a:lnTo>
                <a:lnTo>
                  <a:pt x="0" y="44651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904833" y="4840469"/>
            <a:ext cx="4215560" cy="4215560"/>
          </a:xfrm>
          <a:custGeom>
            <a:avLst/>
            <a:gdLst/>
            <a:ahLst/>
            <a:cxnLst/>
            <a:rect r="r" b="b" t="t" l="l"/>
            <a:pathLst>
              <a:path h="4215560" w="4215560">
                <a:moveTo>
                  <a:pt x="0" y="0"/>
                </a:moveTo>
                <a:lnTo>
                  <a:pt x="4215561" y="0"/>
                </a:lnTo>
                <a:lnTo>
                  <a:pt x="4215561" y="4215560"/>
                </a:lnTo>
                <a:lnTo>
                  <a:pt x="0" y="4215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0">
            <a:off x="17259300" y="9532342"/>
            <a:ext cx="545094" cy="548083"/>
          </a:xfrm>
          <a:custGeom>
            <a:avLst/>
            <a:gdLst/>
            <a:ahLst/>
            <a:cxnLst/>
            <a:rect r="r" b="b" t="t" l="l"/>
            <a:pathLst>
              <a:path h="548083" w="545094">
                <a:moveTo>
                  <a:pt x="545094" y="0"/>
                </a:moveTo>
                <a:lnTo>
                  <a:pt x="0" y="0"/>
                </a:lnTo>
                <a:lnTo>
                  <a:pt x="0" y="548083"/>
                </a:lnTo>
                <a:lnTo>
                  <a:pt x="545094" y="548083"/>
                </a:lnTo>
                <a:lnTo>
                  <a:pt x="5450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9935803" y="4146725"/>
            <a:ext cx="3693721" cy="3307168"/>
          </a:xfrm>
          <a:custGeom>
            <a:avLst/>
            <a:gdLst/>
            <a:ahLst/>
            <a:cxnLst/>
            <a:rect r="r" b="b" t="t" l="l"/>
            <a:pathLst>
              <a:path h="3307168" w="3693721">
                <a:moveTo>
                  <a:pt x="0" y="0"/>
                </a:moveTo>
                <a:lnTo>
                  <a:pt x="3693720" y="0"/>
                </a:lnTo>
                <a:lnTo>
                  <a:pt x="3693720" y="3307169"/>
                </a:lnTo>
                <a:lnTo>
                  <a:pt x="0" y="3307169"/>
                </a:lnTo>
                <a:lnTo>
                  <a:pt x="0" y="0"/>
                </a:lnTo>
                <a:close/>
              </a:path>
            </a:pathLst>
          </a:custGeom>
          <a:blipFill>
            <a:blip r:embed="rId9"/>
            <a:stretch>
              <a:fillRect l="0" t="0" r="0" b="0"/>
            </a:stretch>
          </a:blipFill>
        </p:spPr>
      </p:sp>
      <p:sp>
        <p:nvSpPr>
          <p:cNvPr name="Freeform 18" id="18"/>
          <p:cNvSpPr/>
          <p:nvPr/>
        </p:nvSpPr>
        <p:spPr>
          <a:xfrm flipH="false" flipV="false" rot="0">
            <a:off x="14475901" y="5324616"/>
            <a:ext cx="3266000" cy="3247266"/>
          </a:xfrm>
          <a:custGeom>
            <a:avLst/>
            <a:gdLst/>
            <a:ahLst/>
            <a:cxnLst/>
            <a:rect r="r" b="b" t="t" l="l"/>
            <a:pathLst>
              <a:path h="3247266" w="3266000">
                <a:moveTo>
                  <a:pt x="0" y="0"/>
                </a:moveTo>
                <a:lnTo>
                  <a:pt x="3266000" y="0"/>
                </a:lnTo>
                <a:lnTo>
                  <a:pt x="3266000" y="3247266"/>
                </a:lnTo>
                <a:lnTo>
                  <a:pt x="0" y="3247266"/>
                </a:lnTo>
                <a:lnTo>
                  <a:pt x="0" y="0"/>
                </a:lnTo>
                <a:close/>
              </a:path>
            </a:pathLst>
          </a:custGeom>
          <a:blipFill>
            <a:blip r:embed="rId10"/>
            <a:stretch>
              <a:fillRect l="0" t="0" r="0" b="0"/>
            </a:stretch>
          </a:blipFill>
        </p:spPr>
      </p:sp>
      <p:sp>
        <p:nvSpPr>
          <p:cNvPr name="Freeform 19" id="19"/>
          <p:cNvSpPr/>
          <p:nvPr/>
        </p:nvSpPr>
        <p:spPr>
          <a:xfrm flipH="false" flipV="false" rot="0">
            <a:off x="1417845" y="2718361"/>
            <a:ext cx="6909524" cy="6015843"/>
          </a:xfrm>
          <a:custGeom>
            <a:avLst/>
            <a:gdLst/>
            <a:ahLst/>
            <a:cxnLst/>
            <a:rect r="r" b="b" t="t" l="l"/>
            <a:pathLst>
              <a:path h="6015843" w="6909524">
                <a:moveTo>
                  <a:pt x="0" y="0"/>
                </a:moveTo>
                <a:lnTo>
                  <a:pt x="6909524" y="0"/>
                </a:lnTo>
                <a:lnTo>
                  <a:pt x="6909524" y="6015842"/>
                </a:lnTo>
                <a:lnTo>
                  <a:pt x="0" y="6015842"/>
                </a:lnTo>
                <a:lnTo>
                  <a:pt x="0" y="0"/>
                </a:lnTo>
                <a:close/>
              </a:path>
            </a:pathLst>
          </a:custGeom>
          <a:blipFill>
            <a:blip r:embed="rId11"/>
            <a:stretch>
              <a:fillRect l="0" t="0" r="-19608" b="0"/>
            </a:stretch>
          </a:blipFill>
        </p:spPr>
      </p:sp>
      <p:sp>
        <p:nvSpPr>
          <p:cNvPr name="TextBox 20" id="20"/>
          <p:cNvSpPr txBox="true"/>
          <p:nvPr/>
        </p:nvSpPr>
        <p:spPr>
          <a:xfrm rot="0">
            <a:off x="2832586" y="783306"/>
            <a:ext cx="1875093" cy="405142"/>
          </a:xfrm>
          <a:prstGeom prst="rect">
            <a:avLst/>
          </a:prstGeom>
        </p:spPr>
        <p:txBody>
          <a:bodyPr anchor="t" rtlCol="false" tIns="0" lIns="0" bIns="0" rIns="0">
            <a:spAutoFit/>
          </a:bodyPr>
          <a:lstStyle/>
          <a:p>
            <a:pPr algn="l">
              <a:lnSpc>
                <a:spcPts val="3394"/>
              </a:lnSpc>
              <a:spcBef>
                <a:spcPct val="0"/>
              </a:spcBef>
            </a:pPr>
            <a:r>
              <a:rPr lang="en-US" sz="2424">
                <a:solidFill>
                  <a:srgbClr val="FFFFFF"/>
                </a:solidFill>
                <a:latin typeface="Montserrat"/>
                <a:ea typeface="Montserrat"/>
                <a:cs typeface="Montserrat"/>
                <a:sym typeface="Montserrat"/>
              </a:rPr>
              <a:t>NỘI DUNG</a:t>
            </a:r>
          </a:p>
        </p:txBody>
      </p:sp>
      <p:sp>
        <p:nvSpPr>
          <p:cNvPr name="TextBox 21" id="21"/>
          <p:cNvSpPr txBox="true"/>
          <p:nvPr/>
        </p:nvSpPr>
        <p:spPr>
          <a:xfrm rot="0">
            <a:off x="12238239" y="851870"/>
            <a:ext cx="90251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Dữ liệu</a:t>
            </a:r>
          </a:p>
        </p:txBody>
      </p:sp>
      <p:sp>
        <p:nvSpPr>
          <p:cNvPr name="TextBox 22" id="22"/>
          <p:cNvSpPr txBox="true"/>
          <p:nvPr/>
        </p:nvSpPr>
        <p:spPr>
          <a:xfrm rot="0">
            <a:off x="13904833" y="85187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Thuật toán</a:t>
            </a:r>
          </a:p>
        </p:txBody>
      </p:sp>
      <p:sp>
        <p:nvSpPr>
          <p:cNvPr name="TextBox 23" id="23"/>
          <p:cNvSpPr txBox="true"/>
          <p:nvPr/>
        </p:nvSpPr>
        <p:spPr>
          <a:xfrm rot="0">
            <a:off x="15702985" y="851870"/>
            <a:ext cx="1439905" cy="315607"/>
          </a:xfrm>
          <a:prstGeom prst="rect">
            <a:avLst/>
          </a:prstGeom>
        </p:spPr>
        <p:txBody>
          <a:bodyPr anchor="t" rtlCol="false" tIns="0" lIns="0" bIns="0" rIns="0">
            <a:spAutoFit/>
          </a:bodyPr>
          <a:lstStyle/>
          <a:p>
            <a:pPr algn="ctr">
              <a:lnSpc>
                <a:spcPts val="2554"/>
              </a:lnSpc>
              <a:spcBef>
                <a:spcPct val="0"/>
              </a:spcBef>
            </a:pPr>
            <a:r>
              <a:rPr lang="en-US" b="true" sz="1824">
                <a:solidFill>
                  <a:srgbClr val="FFFFFF"/>
                </a:solidFill>
                <a:latin typeface="Montserrat Bold"/>
                <a:ea typeface="Montserrat Bold"/>
                <a:cs typeface="Montserrat Bold"/>
                <a:sym typeface="Montserrat Bold"/>
              </a:rPr>
              <a:t>Giao diện</a:t>
            </a:r>
          </a:p>
        </p:txBody>
      </p:sp>
      <p:sp>
        <p:nvSpPr>
          <p:cNvPr name="TextBox 24" id="24"/>
          <p:cNvSpPr txBox="true"/>
          <p:nvPr/>
        </p:nvSpPr>
        <p:spPr>
          <a:xfrm rot="0">
            <a:off x="10466054" y="1966124"/>
            <a:ext cx="7821946" cy="1046602"/>
          </a:xfrm>
          <a:prstGeom prst="rect">
            <a:avLst/>
          </a:prstGeom>
        </p:spPr>
        <p:txBody>
          <a:bodyPr anchor="t" rtlCol="false" tIns="0" lIns="0" bIns="0" rIns="0">
            <a:spAutoFit/>
          </a:bodyPr>
          <a:lstStyle/>
          <a:p>
            <a:pPr algn="ctr">
              <a:lnSpc>
                <a:spcPts val="7950"/>
              </a:lnSpc>
            </a:pPr>
            <a:r>
              <a:rPr lang="en-US" sz="7430" b="true">
                <a:solidFill>
                  <a:srgbClr val="FFFFFF"/>
                </a:solidFill>
                <a:latin typeface="Montserrat Bold"/>
                <a:ea typeface="Montserrat Bold"/>
                <a:cs typeface="Montserrat Bold"/>
                <a:sym typeface="Montserrat Bold"/>
              </a:rPr>
              <a:t>Giao diện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008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88692" y="-78912"/>
            <a:ext cx="6612611" cy="2215225"/>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38344" y="8510559"/>
            <a:ext cx="5609092" cy="1879046"/>
          </a:xfrm>
          <a:prstGeom prst="rect">
            <a:avLst/>
          </a:prstGeom>
        </p:spPr>
      </p:pic>
      <p:sp>
        <p:nvSpPr>
          <p:cNvPr name="Freeform 4" id="4"/>
          <p:cNvSpPr/>
          <p:nvPr/>
        </p:nvSpPr>
        <p:spPr>
          <a:xfrm flipH="true" flipV="false" rot="0">
            <a:off x="16179134" y="9144938"/>
            <a:ext cx="317166" cy="318905"/>
          </a:xfrm>
          <a:custGeom>
            <a:avLst/>
            <a:gdLst/>
            <a:ahLst/>
            <a:cxnLst/>
            <a:rect r="r" b="b" t="t" l="l"/>
            <a:pathLst>
              <a:path h="318905" w="317166">
                <a:moveTo>
                  <a:pt x="317166" y="0"/>
                </a:moveTo>
                <a:lnTo>
                  <a:pt x="0" y="0"/>
                </a:lnTo>
                <a:lnTo>
                  <a:pt x="0" y="318906"/>
                </a:lnTo>
                <a:lnTo>
                  <a:pt x="317166" y="318906"/>
                </a:lnTo>
                <a:lnTo>
                  <a:pt x="31716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474535" y="5225210"/>
            <a:ext cx="407555" cy="4075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8" id="8"/>
          <p:cNvGrpSpPr/>
          <p:nvPr/>
        </p:nvGrpSpPr>
        <p:grpSpPr>
          <a:xfrm rot="0">
            <a:off x="8474535" y="7063498"/>
            <a:ext cx="407555" cy="40755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455561" y="9258300"/>
            <a:ext cx="1373174" cy="1373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2123335">
            <a:off x="6453896" y="6866620"/>
            <a:ext cx="1373174" cy="137317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6" id="1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231027" y="2228914"/>
            <a:ext cx="11301259" cy="6003794"/>
          </a:xfrm>
          <a:custGeom>
            <a:avLst/>
            <a:gdLst/>
            <a:ahLst/>
            <a:cxnLst/>
            <a:rect r="r" b="b" t="t" l="l"/>
            <a:pathLst>
              <a:path h="6003794" w="11301259">
                <a:moveTo>
                  <a:pt x="0" y="0"/>
                </a:moveTo>
                <a:lnTo>
                  <a:pt x="11301259" y="0"/>
                </a:lnTo>
                <a:lnTo>
                  <a:pt x="11301259" y="6003794"/>
                </a:lnTo>
                <a:lnTo>
                  <a:pt x="0" y="6003794"/>
                </a:lnTo>
                <a:lnTo>
                  <a:pt x="0" y="0"/>
                </a:lnTo>
                <a:close/>
              </a:path>
            </a:pathLst>
          </a:custGeom>
          <a:blipFill>
            <a:blip r:embed="rId5"/>
            <a:stretch>
              <a:fillRect l="0" t="0" r="0" b="0"/>
            </a:stretch>
          </a:blipFill>
        </p:spPr>
      </p:sp>
      <p:sp>
        <p:nvSpPr>
          <p:cNvPr name="TextBox 18" id="18"/>
          <p:cNvSpPr txBox="true"/>
          <p:nvPr/>
        </p:nvSpPr>
        <p:spPr>
          <a:xfrm rot="0">
            <a:off x="14913641" y="9134475"/>
            <a:ext cx="1246443" cy="315607"/>
          </a:xfrm>
          <a:prstGeom prst="rect">
            <a:avLst/>
          </a:prstGeom>
        </p:spPr>
        <p:txBody>
          <a:bodyPr anchor="t" rtlCol="false" tIns="0" lIns="0" bIns="0" rIns="0">
            <a:spAutoFit/>
          </a:bodyPr>
          <a:lstStyle/>
          <a:p>
            <a:pPr algn="l">
              <a:lnSpc>
                <a:spcPts val="2554"/>
              </a:lnSpc>
              <a:spcBef>
                <a:spcPct val="0"/>
              </a:spcBef>
            </a:pPr>
            <a:r>
              <a:rPr lang="en-US" sz="1824">
                <a:solidFill>
                  <a:srgbClr val="FFFFFF"/>
                </a:solidFill>
                <a:latin typeface="Montserrat"/>
                <a:ea typeface="Montserrat"/>
                <a:cs typeface="Montserrat"/>
                <a:sym typeface="Montserrat"/>
              </a:rPr>
              <a:t>next slide</a:t>
            </a:r>
          </a:p>
        </p:txBody>
      </p:sp>
      <p:sp>
        <p:nvSpPr>
          <p:cNvPr name="TextBox 19" id="19"/>
          <p:cNvSpPr txBox="true"/>
          <p:nvPr/>
        </p:nvSpPr>
        <p:spPr>
          <a:xfrm rot="0">
            <a:off x="231027" y="318152"/>
            <a:ext cx="3631168" cy="885170"/>
          </a:xfrm>
          <a:prstGeom prst="rect">
            <a:avLst/>
          </a:prstGeom>
        </p:spPr>
        <p:txBody>
          <a:bodyPr anchor="t" rtlCol="false" tIns="0" lIns="0" bIns="0" rIns="0">
            <a:spAutoFit/>
          </a:bodyPr>
          <a:lstStyle/>
          <a:p>
            <a:pPr algn="ctr">
              <a:lnSpc>
                <a:spcPts val="7386"/>
              </a:lnSpc>
              <a:spcBef>
                <a:spcPct val="0"/>
              </a:spcBef>
            </a:pPr>
            <a:r>
              <a:rPr lang="en-US" sz="5275">
                <a:solidFill>
                  <a:srgbClr val="2AED9A"/>
                </a:solidFill>
                <a:latin typeface="Montserrat"/>
                <a:ea typeface="Montserrat"/>
                <a:cs typeface="Montserrat"/>
                <a:sym typeface="Montserrat"/>
              </a:rPr>
              <a:t>NỘI DUNG</a:t>
            </a:r>
          </a:p>
        </p:txBody>
      </p:sp>
      <p:grpSp>
        <p:nvGrpSpPr>
          <p:cNvPr name="Group 20" id="20"/>
          <p:cNvGrpSpPr/>
          <p:nvPr/>
        </p:nvGrpSpPr>
        <p:grpSpPr>
          <a:xfrm rot="0">
            <a:off x="12126811" y="2444697"/>
            <a:ext cx="407555" cy="40755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2" id="22"/>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2675979" y="2397072"/>
            <a:ext cx="5012282"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KHUNG BẢN ĐỒ (MAP VIEW)</a:t>
            </a:r>
          </a:p>
        </p:txBody>
      </p:sp>
      <p:sp>
        <p:nvSpPr>
          <p:cNvPr name="TextBox 24" id="24"/>
          <p:cNvSpPr txBox="true"/>
          <p:nvPr/>
        </p:nvSpPr>
        <p:spPr>
          <a:xfrm rot="0">
            <a:off x="12675979" y="3052300"/>
            <a:ext cx="5491724" cy="7098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Hiển thị bản đồ, vị trí các trường đại học và đường đi sau khi tìm kkiếm</a:t>
            </a:r>
          </a:p>
        </p:txBody>
      </p:sp>
      <p:grpSp>
        <p:nvGrpSpPr>
          <p:cNvPr name="Group 25" id="25"/>
          <p:cNvGrpSpPr/>
          <p:nvPr/>
        </p:nvGrpSpPr>
        <p:grpSpPr>
          <a:xfrm rot="0">
            <a:off x="12126811" y="4114575"/>
            <a:ext cx="407555" cy="40755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27" id="27"/>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28" id="28"/>
          <p:cNvSpPr txBox="true"/>
          <p:nvPr/>
        </p:nvSpPr>
        <p:spPr>
          <a:xfrm rot="0">
            <a:off x="12667789" y="4066950"/>
            <a:ext cx="5012282"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KHUNG CHỨC NĂNG (MENU)</a:t>
            </a:r>
          </a:p>
        </p:txBody>
      </p:sp>
      <p:sp>
        <p:nvSpPr>
          <p:cNvPr name="TextBox 29" id="29"/>
          <p:cNvSpPr txBox="true"/>
          <p:nvPr/>
        </p:nvSpPr>
        <p:spPr>
          <a:xfrm rot="0">
            <a:off x="12675979" y="4725832"/>
            <a:ext cx="5491724" cy="107180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Đây là nơi cho phép người dùng có thể tương tác với chương trình bao gồm 3 Tab với 3 chức năng khác nhau.</a:t>
            </a:r>
          </a:p>
        </p:txBody>
      </p:sp>
      <p:grpSp>
        <p:nvGrpSpPr>
          <p:cNvPr name="Group 30" id="30"/>
          <p:cNvGrpSpPr/>
          <p:nvPr/>
        </p:nvGrpSpPr>
        <p:grpSpPr>
          <a:xfrm rot="0">
            <a:off x="12018723" y="394435"/>
            <a:ext cx="5789836" cy="634265"/>
            <a:chOff x="0" y="0"/>
            <a:chExt cx="1524895" cy="167049"/>
          </a:xfrm>
        </p:grpSpPr>
        <p:sp>
          <p:nvSpPr>
            <p:cNvPr name="Freeform 31" id="31"/>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32" id="32"/>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grpSp>
        <p:nvGrpSpPr>
          <p:cNvPr name="Group 33" id="33"/>
          <p:cNvGrpSpPr/>
          <p:nvPr/>
        </p:nvGrpSpPr>
        <p:grpSpPr>
          <a:xfrm rot="0">
            <a:off x="12330588" y="394435"/>
            <a:ext cx="1782707" cy="634265"/>
            <a:chOff x="0" y="0"/>
            <a:chExt cx="469520" cy="167049"/>
          </a:xfrm>
        </p:grpSpPr>
        <p:sp>
          <p:nvSpPr>
            <p:cNvPr name="Freeform 34" id="34"/>
            <p:cNvSpPr/>
            <p:nvPr/>
          </p:nvSpPr>
          <p:spPr>
            <a:xfrm flipH="false" flipV="false" rot="0">
              <a:off x="0" y="0"/>
              <a:ext cx="469519" cy="167049"/>
            </a:xfrm>
            <a:custGeom>
              <a:avLst/>
              <a:gdLst/>
              <a:ahLst/>
              <a:cxnLst/>
              <a:rect r="r" b="b" t="t" l="l"/>
              <a:pathLst>
                <a:path h="167049" w="469519">
                  <a:moveTo>
                    <a:pt x="83525" y="0"/>
                  </a:moveTo>
                  <a:lnTo>
                    <a:pt x="385995" y="0"/>
                  </a:lnTo>
                  <a:cubicBezTo>
                    <a:pt x="408147" y="0"/>
                    <a:pt x="429392" y="8800"/>
                    <a:pt x="445056" y="24464"/>
                  </a:cubicBezTo>
                  <a:cubicBezTo>
                    <a:pt x="460720" y="40128"/>
                    <a:pt x="469519" y="61373"/>
                    <a:pt x="469519" y="83525"/>
                  </a:cubicBezTo>
                  <a:lnTo>
                    <a:pt x="469519" y="83525"/>
                  </a:lnTo>
                  <a:cubicBezTo>
                    <a:pt x="469519" y="129654"/>
                    <a:pt x="432124" y="167049"/>
                    <a:pt x="385995"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35" id="35"/>
            <p:cNvSpPr txBox="true"/>
            <p:nvPr/>
          </p:nvSpPr>
          <p:spPr>
            <a:xfrm>
              <a:off x="0" y="28575"/>
              <a:ext cx="469520" cy="138474"/>
            </a:xfrm>
            <a:prstGeom prst="rect">
              <a:avLst/>
            </a:prstGeom>
          </p:spPr>
          <p:txBody>
            <a:bodyPr anchor="ctr" rtlCol="false" tIns="50800" lIns="50800" bIns="50800" rIns="50800"/>
            <a:lstStyle/>
            <a:p>
              <a:pPr algn="ctr">
                <a:lnSpc>
                  <a:spcPts val="2661"/>
                </a:lnSpc>
              </a:pPr>
            </a:p>
          </p:txBody>
        </p:sp>
      </p:grpSp>
      <p:sp>
        <p:nvSpPr>
          <p:cNvPr name="TextBox 36" id="36"/>
          <p:cNvSpPr txBox="true"/>
          <p:nvPr/>
        </p:nvSpPr>
        <p:spPr>
          <a:xfrm rot="0">
            <a:off x="12675979" y="558510"/>
            <a:ext cx="110510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Giao diện</a:t>
            </a:r>
          </a:p>
        </p:txBody>
      </p:sp>
      <p:sp>
        <p:nvSpPr>
          <p:cNvPr name="TextBox 37" id="37"/>
          <p:cNvSpPr txBox="true"/>
          <p:nvPr/>
        </p:nvSpPr>
        <p:spPr>
          <a:xfrm rot="0">
            <a:off x="14342573" y="55851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Kết quả</a:t>
            </a:r>
          </a:p>
        </p:txBody>
      </p:sp>
      <p:sp>
        <p:nvSpPr>
          <p:cNvPr name="TextBox 38" id="38"/>
          <p:cNvSpPr txBox="true"/>
          <p:nvPr/>
        </p:nvSpPr>
        <p:spPr>
          <a:xfrm rot="0">
            <a:off x="16140725" y="55851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Kết luận</a:t>
            </a:r>
          </a:p>
        </p:txBody>
      </p:sp>
      <p:grpSp>
        <p:nvGrpSpPr>
          <p:cNvPr name="Group 39" id="39"/>
          <p:cNvGrpSpPr/>
          <p:nvPr/>
        </p:nvGrpSpPr>
        <p:grpSpPr>
          <a:xfrm rot="0">
            <a:off x="12126811" y="6118465"/>
            <a:ext cx="407555" cy="40755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41" id="41"/>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sp>
        <p:nvSpPr>
          <p:cNvPr name="TextBox 42" id="42"/>
          <p:cNvSpPr txBox="true"/>
          <p:nvPr/>
        </p:nvSpPr>
        <p:spPr>
          <a:xfrm rot="0">
            <a:off x="12667789" y="6095738"/>
            <a:ext cx="5738147" cy="430282"/>
          </a:xfrm>
          <a:prstGeom prst="rect">
            <a:avLst/>
          </a:prstGeom>
        </p:spPr>
        <p:txBody>
          <a:bodyPr anchor="t" rtlCol="false" tIns="0" lIns="0" bIns="0" rIns="0">
            <a:spAutoFit/>
          </a:bodyPr>
          <a:lstStyle/>
          <a:p>
            <a:pPr algn="l">
              <a:lnSpc>
                <a:spcPts val="3583"/>
              </a:lnSpc>
              <a:spcBef>
                <a:spcPct val="0"/>
              </a:spcBef>
            </a:pPr>
            <a:r>
              <a:rPr lang="en-US" b="true" sz="2559">
                <a:solidFill>
                  <a:srgbClr val="FFFFFF"/>
                </a:solidFill>
                <a:latin typeface="Montserrat Bold"/>
                <a:ea typeface="Montserrat Bold"/>
                <a:cs typeface="Montserrat Bold"/>
                <a:sym typeface="Montserrat Bold"/>
              </a:rPr>
              <a:t>KHUNG KẾT QUẢ (RESULT VIEW)</a:t>
            </a:r>
          </a:p>
        </p:txBody>
      </p:sp>
      <p:sp>
        <p:nvSpPr>
          <p:cNvPr name="TextBox 43" id="43"/>
          <p:cNvSpPr txBox="true"/>
          <p:nvPr/>
        </p:nvSpPr>
        <p:spPr>
          <a:xfrm rot="0">
            <a:off x="12667789" y="6754619"/>
            <a:ext cx="5491724" cy="709850"/>
          </a:xfrm>
          <a:prstGeom prst="rect">
            <a:avLst/>
          </a:prstGeom>
        </p:spPr>
        <p:txBody>
          <a:bodyPr anchor="t" rtlCol="false" tIns="0" lIns="0" bIns="0" rIns="0">
            <a:spAutoFit/>
          </a:bodyPr>
          <a:lstStyle/>
          <a:p>
            <a:pPr algn="l">
              <a:lnSpc>
                <a:spcPts val="2874"/>
              </a:lnSpc>
              <a:spcBef>
                <a:spcPct val="0"/>
              </a:spcBef>
            </a:pPr>
            <a:r>
              <a:rPr lang="en-US" sz="2053">
                <a:solidFill>
                  <a:srgbClr val="FFFFFF"/>
                </a:solidFill>
                <a:latin typeface="Montserrat"/>
                <a:ea typeface="Montserrat"/>
                <a:cs typeface="Montserrat"/>
                <a:sym typeface="Montserrat"/>
              </a:rPr>
              <a:t>Hiển thị chi tiết lộ trình được tìm thấy, tổng quãng đường, và mô tả từng bước.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008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88692" y="-78912"/>
            <a:ext cx="6612611" cy="2215225"/>
          </a:xfrm>
          <a:prstGeom prst="rect">
            <a:avLst/>
          </a:prstGeom>
        </p:spPr>
      </p:pic>
      <p:sp>
        <p:nvSpPr>
          <p:cNvPr name="Freeform 3" id="3"/>
          <p:cNvSpPr/>
          <p:nvPr/>
        </p:nvSpPr>
        <p:spPr>
          <a:xfrm flipH="true" flipV="false" rot="0">
            <a:off x="17491393" y="9454338"/>
            <a:ext cx="317166" cy="318905"/>
          </a:xfrm>
          <a:custGeom>
            <a:avLst/>
            <a:gdLst/>
            <a:ahLst/>
            <a:cxnLst/>
            <a:rect r="r" b="b" t="t" l="l"/>
            <a:pathLst>
              <a:path h="318905" w="317166">
                <a:moveTo>
                  <a:pt x="317165" y="0"/>
                </a:moveTo>
                <a:lnTo>
                  <a:pt x="0" y="0"/>
                </a:lnTo>
                <a:lnTo>
                  <a:pt x="0" y="318905"/>
                </a:lnTo>
                <a:lnTo>
                  <a:pt x="317165" y="318905"/>
                </a:lnTo>
                <a:lnTo>
                  <a:pt x="31716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474535" y="5225210"/>
            <a:ext cx="407555" cy="40755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6" id="6"/>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7" id="7"/>
          <p:cNvGrpSpPr/>
          <p:nvPr/>
        </p:nvGrpSpPr>
        <p:grpSpPr>
          <a:xfrm rot="0">
            <a:off x="8474535" y="7063498"/>
            <a:ext cx="407555" cy="4075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9" id="9"/>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0" id="10"/>
          <p:cNvGrpSpPr/>
          <p:nvPr/>
        </p:nvGrpSpPr>
        <p:grpSpPr>
          <a:xfrm rot="0">
            <a:off x="-455561" y="9258300"/>
            <a:ext cx="1373174" cy="137317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2" id="12"/>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3" id="13"/>
          <p:cNvGrpSpPr/>
          <p:nvPr/>
        </p:nvGrpSpPr>
        <p:grpSpPr>
          <a:xfrm rot="-2123335">
            <a:off x="6453896" y="6866620"/>
            <a:ext cx="1373174" cy="137317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6E793">
                    <a:alpha val="100000"/>
                  </a:srgbClr>
                </a:gs>
                <a:gs pos="100000">
                  <a:srgbClr val="28ED98">
                    <a:alpha val="12000"/>
                  </a:srgbClr>
                </a:gs>
              </a:gsLst>
              <a:lin ang="0"/>
            </a:gradFill>
          </p:spPr>
        </p:sp>
        <p:sp>
          <p:nvSpPr>
            <p:cNvPr name="TextBox 15" id="15"/>
            <p:cNvSpPr txBox="true"/>
            <p:nvPr/>
          </p:nvSpPr>
          <p:spPr>
            <a:xfrm>
              <a:off x="76200" y="104775"/>
              <a:ext cx="660400" cy="631825"/>
            </a:xfrm>
            <a:prstGeom prst="rect">
              <a:avLst/>
            </a:prstGeom>
          </p:spPr>
          <p:txBody>
            <a:bodyPr anchor="ctr" rtlCol="false" tIns="50800" lIns="50800" bIns="50800" rIns="50800"/>
            <a:lstStyle/>
            <a:p>
              <a:pPr algn="ctr">
                <a:lnSpc>
                  <a:spcPts val="2661"/>
                </a:lnSpc>
              </a:pPr>
            </a:p>
          </p:txBody>
        </p:sp>
      </p:grpSp>
      <p:grpSp>
        <p:nvGrpSpPr>
          <p:cNvPr name="Group 16" id="16"/>
          <p:cNvGrpSpPr/>
          <p:nvPr/>
        </p:nvGrpSpPr>
        <p:grpSpPr>
          <a:xfrm rot="0">
            <a:off x="12018723" y="394435"/>
            <a:ext cx="5789836" cy="634265"/>
            <a:chOff x="0" y="0"/>
            <a:chExt cx="1524895" cy="167049"/>
          </a:xfrm>
        </p:grpSpPr>
        <p:sp>
          <p:nvSpPr>
            <p:cNvPr name="Freeform 17" id="17"/>
            <p:cNvSpPr/>
            <p:nvPr/>
          </p:nvSpPr>
          <p:spPr>
            <a:xfrm flipH="false" flipV="false" rot="0">
              <a:off x="0" y="0"/>
              <a:ext cx="1524895" cy="167049"/>
            </a:xfrm>
            <a:custGeom>
              <a:avLst/>
              <a:gdLst/>
              <a:ahLst/>
              <a:cxnLst/>
              <a:rect r="r" b="b" t="t" l="l"/>
              <a:pathLst>
                <a:path h="167049" w="1524895">
                  <a:moveTo>
                    <a:pt x="68195" y="0"/>
                  </a:moveTo>
                  <a:lnTo>
                    <a:pt x="1456700" y="0"/>
                  </a:lnTo>
                  <a:cubicBezTo>
                    <a:pt x="1474786" y="0"/>
                    <a:pt x="1492132" y="7185"/>
                    <a:pt x="1504921" y="19974"/>
                  </a:cubicBezTo>
                  <a:cubicBezTo>
                    <a:pt x="1517710" y="32763"/>
                    <a:pt x="1524895" y="50109"/>
                    <a:pt x="1524895" y="68195"/>
                  </a:cubicBezTo>
                  <a:lnTo>
                    <a:pt x="1524895" y="98854"/>
                  </a:lnTo>
                  <a:cubicBezTo>
                    <a:pt x="1524895" y="116941"/>
                    <a:pt x="1517710" y="134286"/>
                    <a:pt x="1504921" y="147075"/>
                  </a:cubicBezTo>
                  <a:cubicBezTo>
                    <a:pt x="1492132" y="159864"/>
                    <a:pt x="1474786" y="167049"/>
                    <a:pt x="1456700" y="167049"/>
                  </a:cubicBezTo>
                  <a:lnTo>
                    <a:pt x="68195" y="167049"/>
                  </a:lnTo>
                  <a:cubicBezTo>
                    <a:pt x="50109" y="167049"/>
                    <a:pt x="32763" y="159864"/>
                    <a:pt x="19974" y="147075"/>
                  </a:cubicBezTo>
                  <a:cubicBezTo>
                    <a:pt x="7185" y="134286"/>
                    <a:pt x="0" y="116941"/>
                    <a:pt x="0" y="98854"/>
                  </a:cubicBezTo>
                  <a:lnTo>
                    <a:pt x="0" y="68195"/>
                  </a:lnTo>
                  <a:cubicBezTo>
                    <a:pt x="0" y="50109"/>
                    <a:pt x="7185" y="32763"/>
                    <a:pt x="19974" y="19974"/>
                  </a:cubicBezTo>
                  <a:cubicBezTo>
                    <a:pt x="32763" y="7185"/>
                    <a:pt x="50109" y="0"/>
                    <a:pt x="6819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18" id="18"/>
            <p:cNvSpPr txBox="true"/>
            <p:nvPr/>
          </p:nvSpPr>
          <p:spPr>
            <a:xfrm>
              <a:off x="0" y="28575"/>
              <a:ext cx="1524895" cy="138474"/>
            </a:xfrm>
            <a:prstGeom prst="rect">
              <a:avLst/>
            </a:prstGeom>
          </p:spPr>
          <p:txBody>
            <a:bodyPr anchor="ctr" rtlCol="false" tIns="50800" lIns="50800" bIns="50800" rIns="50800"/>
            <a:lstStyle/>
            <a:p>
              <a:pPr algn="ctr">
                <a:lnSpc>
                  <a:spcPts val="2661"/>
                </a:lnSpc>
              </a:pPr>
            </a:p>
          </p:txBody>
        </p:sp>
      </p:grpSp>
      <p:grpSp>
        <p:nvGrpSpPr>
          <p:cNvPr name="Group 19" id="19"/>
          <p:cNvGrpSpPr/>
          <p:nvPr/>
        </p:nvGrpSpPr>
        <p:grpSpPr>
          <a:xfrm rot="0">
            <a:off x="14171172" y="394435"/>
            <a:ext cx="1782707" cy="634265"/>
            <a:chOff x="0" y="0"/>
            <a:chExt cx="469520" cy="167049"/>
          </a:xfrm>
        </p:grpSpPr>
        <p:sp>
          <p:nvSpPr>
            <p:cNvPr name="Freeform 20" id="20"/>
            <p:cNvSpPr/>
            <p:nvPr/>
          </p:nvSpPr>
          <p:spPr>
            <a:xfrm flipH="false" flipV="false" rot="0">
              <a:off x="0" y="0"/>
              <a:ext cx="469519" cy="167049"/>
            </a:xfrm>
            <a:custGeom>
              <a:avLst/>
              <a:gdLst/>
              <a:ahLst/>
              <a:cxnLst/>
              <a:rect r="r" b="b" t="t" l="l"/>
              <a:pathLst>
                <a:path h="167049" w="469519">
                  <a:moveTo>
                    <a:pt x="83525" y="0"/>
                  </a:moveTo>
                  <a:lnTo>
                    <a:pt x="385995" y="0"/>
                  </a:lnTo>
                  <a:cubicBezTo>
                    <a:pt x="408147" y="0"/>
                    <a:pt x="429392" y="8800"/>
                    <a:pt x="445056" y="24464"/>
                  </a:cubicBezTo>
                  <a:cubicBezTo>
                    <a:pt x="460720" y="40128"/>
                    <a:pt x="469519" y="61373"/>
                    <a:pt x="469519" y="83525"/>
                  </a:cubicBezTo>
                  <a:lnTo>
                    <a:pt x="469519" y="83525"/>
                  </a:lnTo>
                  <a:cubicBezTo>
                    <a:pt x="469519" y="129654"/>
                    <a:pt x="432124" y="167049"/>
                    <a:pt x="385995" y="167049"/>
                  </a:cubicBezTo>
                  <a:lnTo>
                    <a:pt x="83525" y="167049"/>
                  </a:lnTo>
                  <a:cubicBezTo>
                    <a:pt x="37395" y="167049"/>
                    <a:pt x="0" y="129654"/>
                    <a:pt x="0" y="83525"/>
                  </a:cubicBezTo>
                  <a:lnTo>
                    <a:pt x="0" y="83525"/>
                  </a:lnTo>
                  <a:cubicBezTo>
                    <a:pt x="0" y="37395"/>
                    <a:pt x="37395" y="0"/>
                    <a:pt x="83525" y="0"/>
                  </a:cubicBezTo>
                  <a:close/>
                </a:path>
              </a:pathLst>
            </a:custGeom>
            <a:gradFill rotWithShape="true">
              <a:gsLst>
                <a:gs pos="0">
                  <a:srgbClr val="16E793">
                    <a:alpha val="50000"/>
                  </a:srgbClr>
                </a:gs>
                <a:gs pos="100000">
                  <a:srgbClr val="28ED98">
                    <a:alpha val="6000"/>
                  </a:srgbClr>
                </a:gs>
              </a:gsLst>
              <a:lin ang="0"/>
            </a:gradFill>
            <a:ln w="28575" cap="rnd">
              <a:solidFill>
                <a:srgbClr val="FFFFFF">
                  <a:alpha val="49804"/>
                </a:srgbClr>
              </a:solidFill>
              <a:prstDash val="solid"/>
              <a:round/>
            </a:ln>
          </p:spPr>
        </p:sp>
        <p:sp>
          <p:nvSpPr>
            <p:cNvPr name="TextBox 21" id="21"/>
            <p:cNvSpPr txBox="true"/>
            <p:nvPr/>
          </p:nvSpPr>
          <p:spPr>
            <a:xfrm>
              <a:off x="0" y="28575"/>
              <a:ext cx="469520" cy="138474"/>
            </a:xfrm>
            <a:prstGeom prst="rect">
              <a:avLst/>
            </a:prstGeom>
          </p:spPr>
          <p:txBody>
            <a:bodyPr anchor="ctr" rtlCol="false" tIns="50800" lIns="50800" bIns="50800" rIns="50800"/>
            <a:lstStyle/>
            <a:p>
              <a:pPr algn="ctr">
                <a:lnSpc>
                  <a:spcPts val="2661"/>
                </a:lnSpc>
              </a:pPr>
            </a:p>
          </p:txBody>
        </p:sp>
      </p:grpSp>
      <p:pic>
        <p:nvPicPr>
          <p:cNvPr name="Picture 22" id="22">
            <a:hlinkClick action="ppaction://media"/>
          </p:cNvPr>
          <p:cNvPicPr>
            <a:picLocks noChangeAspect="true"/>
          </p:cNvPicPr>
          <p:nvPr>
            <a:videoFile r:link="rId6"/>
            <p:extLst>
              <p:ext uri="{DAA4B4D4-6D71-4841-9C94-3DE7FCFB9230}">
                <p14:media xmlns:p14="http://schemas.microsoft.com/office/powerpoint/2010/main" r:embed="rId7">
                  <p14:trim st="6440.0000" end="0.0000"/>
                </p14:media>
              </p:ext>
            </p:extLst>
          </p:nvPr>
        </p:nvPicPr>
        <p:blipFill>
          <a:blip r:embed="rId5"/>
          <a:srcRect l="0" t="0" r="20280" b="21015"/>
          <a:stretch>
            <a:fillRect/>
          </a:stretch>
        </p:blipFill>
        <p:spPr>
          <a:xfrm flipH="false" flipV="false" rot="0">
            <a:off x="1490885" y="1937893"/>
            <a:ext cx="15306229" cy="7835350"/>
          </a:xfrm>
          <a:prstGeom prst="rect">
            <a:avLst/>
          </a:prstGeom>
        </p:spPr>
      </p:pic>
      <p:sp>
        <p:nvSpPr>
          <p:cNvPr name="TextBox 23" id="23"/>
          <p:cNvSpPr txBox="true"/>
          <p:nvPr/>
        </p:nvSpPr>
        <p:spPr>
          <a:xfrm rot="0">
            <a:off x="231027" y="318152"/>
            <a:ext cx="3631168" cy="885170"/>
          </a:xfrm>
          <a:prstGeom prst="rect">
            <a:avLst/>
          </a:prstGeom>
        </p:spPr>
        <p:txBody>
          <a:bodyPr anchor="t" rtlCol="false" tIns="0" lIns="0" bIns="0" rIns="0">
            <a:spAutoFit/>
          </a:bodyPr>
          <a:lstStyle/>
          <a:p>
            <a:pPr algn="ctr">
              <a:lnSpc>
                <a:spcPts val="7386"/>
              </a:lnSpc>
              <a:spcBef>
                <a:spcPct val="0"/>
              </a:spcBef>
            </a:pPr>
            <a:r>
              <a:rPr lang="en-US" sz="5275">
                <a:solidFill>
                  <a:srgbClr val="2AED9A"/>
                </a:solidFill>
                <a:latin typeface="Montserrat"/>
                <a:ea typeface="Montserrat"/>
                <a:cs typeface="Montserrat"/>
                <a:sym typeface="Montserrat"/>
              </a:rPr>
              <a:t>NỘI DUNG</a:t>
            </a:r>
          </a:p>
        </p:txBody>
      </p:sp>
      <p:sp>
        <p:nvSpPr>
          <p:cNvPr name="TextBox 24" id="24"/>
          <p:cNvSpPr txBox="true"/>
          <p:nvPr/>
        </p:nvSpPr>
        <p:spPr>
          <a:xfrm rot="0">
            <a:off x="12675979" y="558510"/>
            <a:ext cx="1105107"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Giao diện</a:t>
            </a:r>
          </a:p>
        </p:txBody>
      </p:sp>
      <p:sp>
        <p:nvSpPr>
          <p:cNvPr name="TextBox 25" id="25"/>
          <p:cNvSpPr txBox="true"/>
          <p:nvPr/>
        </p:nvSpPr>
        <p:spPr>
          <a:xfrm rot="0">
            <a:off x="14342573" y="55851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Kết quả</a:t>
            </a:r>
          </a:p>
        </p:txBody>
      </p:sp>
      <p:sp>
        <p:nvSpPr>
          <p:cNvPr name="TextBox 26" id="26"/>
          <p:cNvSpPr txBox="true"/>
          <p:nvPr/>
        </p:nvSpPr>
        <p:spPr>
          <a:xfrm rot="0">
            <a:off x="16140725" y="558510"/>
            <a:ext cx="1439905" cy="315607"/>
          </a:xfrm>
          <a:prstGeom prst="rect">
            <a:avLst/>
          </a:prstGeom>
        </p:spPr>
        <p:txBody>
          <a:bodyPr anchor="t" rtlCol="false" tIns="0" lIns="0" bIns="0" rIns="0">
            <a:spAutoFit/>
          </a:bodyPr>
          <a:lstStyle/>
          <a:p>
            <a:pPr algn="ctr">
              <a:lnSpc>
                <a:spcPts val="2554"/>
              </a:lnSpc>
              <a:spcBef>
                <a:spcPct val="0"/>
              </a:spcBef>
            </a:pPr>
            <a:r>
              <a:rPr lang="en-US" sz="1824">
                <a:solidFill>
                  <a:srgbClr val="FFFFFF"/>
                </a:solidFill>
                <a:latin typeface="Montserrat"/>
                <a:ea typeface="Montserrat"/>
                <a:cs typeface="Montserrat"/>
                <a:sym typeface="Montserrat"/>
              </a:rPr>
              <a:t>Kết luận</a:t>
            </a:r>
          </a:p>
        </p:txBody>
      </p:sp>
    </p:spTree>
  </p:cSld>
  <p:clrMapOvr>
    <a:masterClrMapping/>
  </p:clrMapOvr>
  <p:timing>
    <p:tnLst>
      <p:par>
        <p:cTn dur="indefinite" restart="never" nodeType="tmRoot">
          <p:childTnLst>
            <p:video>
              <p:cMediaNode vol="100000">
                <p:cTn fill="hold" display="false">
                  <p:stCondLst>
                    <p:cond delay="indefinite"/>
                  </p:stCondLst>
                </p:cTn>
                <p:tgtEl>
                  <p:spTgt spid="2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DAGnEcC9-Z4</dc:identifier>
  <dcterms:modified xsi:type="dcterms:W3CDTF">2011-08-01T06:04:30Z</dcterms:modified>
  <cp:revision>1</cp:revision>
  <dc:title>Nhóm 19 - Trí tuệ nhân tạo</dc:title>
</cp:coreProperties>
</file>